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2"/>
  </p:sldMasterIdLst>
  <p:sldIdLst>
    <p:sldId id="256" r:id="rId3"/>
    <p:sldId id="317" r:id="rId4"/>
    <p:sldId id="318" r:id="rId5"/>
    <p:sldId id="319" r:id="rId6"/>
    <p:sldId id="320" r:id="rId7"/>
    <p:sldId id="257" r:id="rId8"/>
    <p:sldId id="321" r:id="rId9"/>
    <p:sldId id="258" r:id="rId10"/>
    <p:sldId id="262" r:id="rId11"/>
    <p:sldId id="264" r:id="rId12"/>
    <p:sldId id="261" r:id="rId13"/>
    <p:sldId id="322" r:id="rId14"/>
    <p:sldId id="259" r:id="rId15"/>
    <p:sldId id="269" r:id="rId16"/>
    <p:sldId id="270" r:id="rId17"/>
    <p:sldId id="323" r:id="rId18"/>
    <p:sldId id="324" r:id="rId19"/>
    <p:sldId id="325" r:id="rId20"/>
    <p:sldId id="265" r:id="rId21"/>
    <p:sldId id="266" r:id="rId22"/>
    <p:sldId id="316" r:id="rId23"/>
    <p:sldId id="326" r:id="rId24"/>
    <p:sldId id="327" r:id="rId25"/>
    <p:sldId id="328" r:id="rId26"/>
    <p:sldId id="329" r:id="rId27"/>
    <p:sldId id="330" r:id="rId28"/>
    <p:sldId id="273" r:id="rId29"/>
    <p:sldId id="311" r:id="rId30"/>
    <p:sldId id="275" r:id="rId31"/>
    <p:sldId id="277" r:id="rId32"/>
    <p:sldId id="278" r:id="rId33"/>
    <p:sldId id="279" r:id="rId34"/>
    <p:sldId id="280" r:id="rId35"/>
    <p:sldId id="281" r:id="rId36"/>
    <p:sldId id="282" r:id="rId37"/>
    <p:sldId id="284" r:id="rId38"/>
    <p:sldId id="285" r:id="rId39"/>
    <p:sldId id="287" r:id="rId40"/>
    <p:sldId id="313" r:id="rId41"/>
    <p:sldId id="314" r:id="rId42"/>
    <p:sldId id="312" r:id="rId43"/>
  </p:sldIdLst>
  <p:sldSz cx="9144000" cy="6858000" type="screen4x3"/>
  <p:notesSz cx="6858000" cy="9144000"/>
  <p:defaultTextStyle>
    <a:defPPr>
      <a:defRPr lang="sr-Latn-C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07/7/12/main" val="0"/>
    </p:ext>
    <p:ext uri="{D31A062A-798A-4329-ABDD-BBA856620510}">
      <p14:defaultImageDpi xmlns="" xmlns:p14="http://schemas.microsoft.com/office/powerpoint/2007/7/12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463" autoAdjust="0"/>
    <p:restoredTop sz="94660"/>
  </p:normalViewPr>
  <p:slideViewPr>
    <p:cSldViewPr>
      <p:cViewPr varScale="1">
        <p:scale>
          <a:sx n="84" d="100"/>
          <a:sy n="84" d="100"/>
        </p:scale>
        <p:origin x="-756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slide" Target="slides/slide39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15A5C9-A228-4657-A36D-54E7C10E5F24}" type="datetimeFigureOut">
              <a:rPr lang="sr-Latn-CS" smtClean="0"/>
              <a:pPr/>
              <a:t>29.3.2014</a:t>
            </a:fld>
            <a:endParaRPr lang="sr-Latn-C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C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755617-E7EF-4E75-9B30-7C449C8FAF57}" type="slidenum">
              <a:rPr lang="sr-Latn-CS" smtClean="0"/>
              <a:pPr/>
              <a:t>‹#›</a:t>
            </a:fld>
            <a:endParaRPr lang="sr-Latn-CS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07/7/12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15A5C9-A228-4657-A36D-54E7C10E5F24}" type="datetimeFigureOut">
              <a:rPr lang="sr-Latn-CS" smtClean="0"/>
              <a:pPr/>
              <a:t>29.3.2014</a:t>
            </a:fld>
            <a:endParaRPr lang="sr-Latn-C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C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755617-E7EF-4E75-9B30-7C449C8FAF57}" type="slidenum">
              <a:rPr lang="sr-Latn-CS" smtClean="0"/>
              <a:pPr/>
              <a:t>‹#›</a:t>
            </a:fld>
            <a:endParaRPr lang="sr-Latn-CS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07/7/12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15A5C9-A228-4657-A36D-54E7C10E5F24}" type="datetimeFigureOut">
              <a:rPr lang="sr-Latn-CS" smtClean="0"/>
              <a:pPr/>
              <a:t>29.3.2014</a:t>
            </a:fld>
            <a:endParaRPr lang="sr-Latn-C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C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755617-E7EF-4E75-9B30-7C449C8FAF57}" type="slidenum">
              <a:rPr lang="sr-Latn-CS" smtClean="0"/>
              <a:pPr/>
              <a:t>‹#›</a:t>
            </a:fld>
            <a:endParaRPr lang="sr-Latn-CS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07/7/12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15A5C9-A228-4657-A36D-54E7C10E5F24}" type="datetimeFigureOut">
              <a:rPr lang="sr-Latn-CS" smtClean="0"/>
              <a:pPr/>
              <a:t>29.3.2014</a:t>
            </a:fld>
            <a:endParaRPr lang="sr-Latn-C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C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755617-E7EF-4E75-9B30-7C449C8FAF57}" type="slidenum">
              <a:rPr lang="sr-Latn-CS" smtClean="0"/>
              <a:pPr/>
              <a:t>‹#›</a:t>
            </a:fld>
            <a:endParaRPr lang="sr-Latn-CS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07/7/12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15A5C9-A228-4657-A36D-54E7C10E5F24}" type="datetimeFigureOut">
              <a:rPr lang="sr-Latn-CS" smtClean="0"/>
              <a:pPr/>
              <a:t>29.3.2014</a:t>
            </a:fld>
            <a:endParaRPr lang="sr-Latn-C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C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755617-E7EF-4E75-9B30-7C449C8FAF57}" type="slidenum">
              <a:rPr lang="sr-Latn-CS" smtClean="0"/>
              <a:pPr/>
              <a:t>‹#›</a:t>
            </a:fld>
            <a:endParaRPr lang="sr-Latn-CS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07/7/12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15A5C9-A228-4657-A36D-54E7C10E5F24}" type="datetimeFigureOut">
              <a:rPr lang="sr-Latn-CS" smtClean="0"/>
              <a:pPr/>
              <a:t>29.3.2014</a:t>
            </a:fld>
            <a:endParaRPr lang="sr-Latn-C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C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755617-E7EF-4E75-9B30-7C449C8FAF57}" type="slidenum">
              <a:rPr lang="sr-Latn-CS" smtClean="0"/>
              <a:pPr/>
              <a:t>‹#›</a:t>
            </a:fld>
            <a:endParaRPr lang="sr-Latn-CS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07/7/12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15A5C9-A228-4657-A36D-54E7C10E5F24}" type="datetimeFigureOut">
              <a:rPr lang="sr-Latn-CS" smtClean="0"/>
              <a:pPr/>
              <a:t>29.3.2014</a:t>
            </a:fld>
            <a:endParaRPr lang="sr-Latn-C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C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755617-E7EF-4E75-9B30-7C449C8FAF57}" type="slidenum">
              <a:rPr lang="sr-Latn-CS" smtClean="0"/>
              <a:pPr/>
              <a:t>‹#›</a:t>
            </a:fld>
            <a:endParaRPr lang="sr-Latn-CS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07/7/12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15A5C9-A228-4657-A36D-54E7C10E5F24}" type="datetimeFigureOut">
              <a:rPr lang="sr-Latn-CS" smtClean="0"/>
              <a:pPr/>
              <a:t>29.3.2014</a:t>
            </a:fld>
            <a:endParaRPr lang="sr-Latn-C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C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755617-E7EF-4E75-9B30-7C449C8FAF57}" type="slidenum">
              <a:rPr lang="sr-Latn-CS" smtClean="0"/>
              <a:pPr/>
              <a:t>‹#›</a:t>
            </a:fld>
            <a:endParaRPr lang="sr-Latn-CS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07/7/12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15A5C9-A228-4657-A36D-54E7C10E5F24}" type="datetimeFigureOut">
              <a:rPr lang="sr-Latn-CS" smtClean="0"/>
              <a:pPr/>
              <a:t>29.3.2014</a:t>
            </a:fld>
            <a:endParaRPr lang="sr-Latn-C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C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755617-E7EF-4E75-9B30-7C449C8FAF57}" type="slidenum">
              <a:rPr lang="sr-Latn-CS" smtClean="0"/>
              <a:pPr/>
              <a:t>‹#›</a:t>
            </a:fld>
            <a:endParaRPr lang="sr-Latn-CS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07/7/12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15A5C9-A228-4657-A36D-54E7C10E5F24}" type="datetimeFigureOut">
              <a:rPr lang="sr-Latn-CS" smtClean="0"/>
              <a:pPr/>
              <a:t>29.3.2014</a:t>
            </a:fld>
            <a:endParaRPr lang="sr-Latn-C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C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755617-E7EF-4E75-9B30-7C449C8FAF57}" type="slidenum">
              <a:rPr lang="sr-Latn-CS" smtClean="0"/>
              <a:pPr/>
              <a:t>‹#›</a:t>
            </a:fld>
            <a:endParaRPr lang="sr-Latn-CS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07/7/12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15A5C9-A228-4657-A36D-54E7C10E5F24}" type="datetimeFigureOut">
              <a:rPr lang="sr-Latn-CS" smtClean="0"/>
              <a:pPr/>
              <a:t>29.3.2014</a:t>
            </a:fld>
            <a:endParaRPr lang="sr-Latn-C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C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E2755617-E7EF-4E75-9B30-7C449C8FAF57}" type="slidenum">
              <a:rPr lang="sr-Latn-CS" smtClean="0"/>
              <a:pPr/>
              <a:t>‹#›</a:t>
            </a:fld>
            <a:endParaRPr lang="sr-Latn-C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07/7/12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415A5C9-A228-4657-A36D-54E7C10E5F24}" type="datetimeFigureOut">
              <a:rPr lang="sr-Latn-CS" smtClean="0"/>
              <a:pPr/>
              <a:t>29.3.2014</a:t>
            </a:fld>
            <a:endParaRPr lang="sr-Latn-C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sr-Latn-C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E2755617-E7EF-4E75-9B30-7C449C8FAF57}" type="slidenum">
              <a:rPr lang="sr-Latn-CS" smtClean="0"/>
              <a:pPr/>
              <a:t>‹#›</a:t>
            </a:fld>
            <a:endParaRPr lang="sr-Latn-C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mc:AlternateContent xmlns:mc="http://schemas.openxmlformats.org/markup-compatibility/2006">
    <mc:Choice xmlns="" xmlns:p14="http://schemas.microsoft.com/office/powerpoint/2007/7/12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571472" y="285728"/>
            <a:ext cx="7858180" cy="5170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en-US" sz="2400" b="1" dirty="0">
                <a:latin typeface="Times New Roman"/>
                <a:ea typeface="Calibri"/>
                <a:cs typeface="Times New Roman"/>
              </a:rPr>
              <a:t>МЕДИЦИНСКИ ФАКУЛТЕТ </a:t>
            </a:r>
            <a:r>
              <a:rPr lang="en-US" sz="2400" b="1" dirty="0" smtClean="0">
                <a:latin typeface="Times New Roman"/>
                <a:ea typeface="Calibri"/>
                <a:cs typeface="Times New Roman"/>
              </a:rPr>
              <a:t>КРАГУЈЕВA</a:t>
            </a:r>
            <a:r>
              <a:rPr lang="sr-Cyrl-CS" sz="2400" b="1" dirty="0" smtClean="0">
                <a:latin typeface="Times New Roman"/>
                <a:ea typeface="Calibri"/>
                <a:cs typeface="Times New Roman"/>
              </a:rPr>
              <a:t>Ц</a:t>
            </a:r>
            <a:endParaRPr lang="x-none" sz="2400" smtClean="0"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0" y="2071678"/>
            <a:ext cx="9144000" cy="20744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endParaRPr lang="x-none" sz="2800" smtClean="0">
              <a:effectLst/>
              <a:latin typeface="Calibri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en-US" sz="2800" b="1" dirty="0" smtClean="0">
                <a:effectLst/>
                <a:latin typeface="Times New Roman"/>
                <a:ea typeface="Calibri"/>
                <a:cs typeface="Times New Roman"/>
              </a:rPr>
              <a:t> </a:t>
            </a:r>
            <a:endParaRPr lang="x-none" sz="2800" smtClean="0">
              <a:effectLst/>
              <a:latin typeface="Calibri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en-US" sz="2800" b="1" dirty="0" smtClean="0">
                <a:latin typeface="Times New Roman"/>
                <a:ea typeface="Calibri"/>
                <a:cs typeface="Times New Roman"/>
              </a:rPr>
              <a:t>РЕХАБИЛИТАЦИЈА </a:t>
            </a:r>
            <a:r>
              <a:rPr lang="x-none" sz="2800" b="1">
                <a:latin typeface="Times New Roman"/>
                <a:ea typeface="Calibri"/>
                <a:cs typeface="Times New Roman"/>
              </a:rPr>
              <a:t>БОЛЕСНИКА СА </a:t>
            </a:r>
            <a:r>
              <a:rPr lang="en-US" sz="2800" b="1" dirty="0" smtClean="0">
                <a:latin typeface="Times New Roman"/>
                <a:ea typeface="Calibri"/>
                <a:cs typeface="Times New Roman"/>
              </a:rPr>
              <a:t> ПАРКИНСОН</a:t>
            </a:r>
            <a:r>
              <a:rPr lang="sr-Cyrl-CS" sz="2800" b="1" dirty="0" smtClean="0">
                <a:latin typeface="Times New Roman"/>
                <a:ea typeface="Calibri"/>
                <a:cs typeface="Times New Roman"/>
              </a:rPr>
              <a:t>ИЗМОМ</a:t>
            </a:r>
            <a:endParaRPr lang="x-none" sz="2800"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0" y="4714884"/>
            <a:ext cx="9144000" cy="41272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tabLst>
                <a:tab pos="449580" algn="l"/>
                <a:tab pos="899160" algn="l"/>
                <a:tab pos="1348740" algn="l"/>
                <a:tab pos="1798320" algn="l"/>
                <a:tab pos="2247900" algn="l"/>
                <a:tab pos="2697480" algn="l"/>
                <a:tab pos="3257550" algn="l"/>
              </a:tabLst>
            </a:pPr>
            <a:r>
              <a:rPr lang="en-US" sz="2400" dirty="0" smtClean="0">
                <a:effectLst/>
                <a:latin typeface="Times New Roman"/>
                <a:ea typeface="Calibri"/>
                <a:cs typeface="Times New Roman"/>
              </a:rPr>
              <a:t>								</a:t>
            </a:r>
            <a:r>
              <a:rPr lang="en-US" sz="2400" dirty="0">
                <a:latin typeface="Times New Roman"/>
                <a:ea typeface="Calibri"/>
                <a:cs typeface="Times New Roman"/>
              </a:rPr>
              <a:t>	</a:t>
            </a:r>
            <a:endParaRPr lang="en-US" sz="2400" dirty="0" smtClean="0">
              <a:effectLst/>
              <a:latin typeface="Times New Roman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tabLst>
                <a:tab pos="449580" algn="l"/>
                <a:tab pos="899160" algn="l"/>
                <a:tab pos="1348740" algn="l"/>
                <a:tab pos="1798320" algn="l"/>
                <a:tab pos="2247900" algn="l"/>
                <a:tab pos="2697480" algn="l"/>
                <a:tab pos="3257550" algn="l"/>
              </a:tabLst>
            </a:pPr>
            <a:r>
              <a:rPr lang="en-US" sz="2400" dirty="0" err="1" smtClean="0">
                <a:latin typeface="Times New Roman"/>
                <a:ea typeface="Calibri"/>
                <a:cs typeface="Times New Roman"/>
              </a:rPr>
              <a:t>Доц</a:t>
            </a:r>
            <a:r>
              <a:rPr lang="en-US" sz="2400" dirty="0">
                <a:latin typeface="Times New Roman"/>
                <a:ea typeface="Calibri"/>
                <a:cs typeface="Times New Roman"/>
              </a:rPr>
              <a:t>. </a:t>
            </a:r>
            <a:r>
              <a:rPr lang="en-US" sz="2400" dirty="0" err="1">
                <a:latin typeface="Times New Roman"/>
                <a:ea typeface="Calibri"/>
                <a:cs typeface="Times New Roman"/>
              </a:rPr>
              <a:t>др</a:t>
            </a:r>
            <a:r>
              <a:rPr lang="en-US" sz="2400" dirty="0">
                <a:latin typeface="Times New Roman"/>
                <a:ea typeface="Calibri"/>
                <a:cs typeface="Times New Roman"/>
              </a:rPr>
              <a:t> </a:t>
            </a:r>
            <a:r>
              <a:rPr lang="en-US" sz="2400" dirty="0" err="1">
                <a:latin typeface="Times New Roman"/>
                <a:ea typeface="Calibri"/>
                <a:cs typeface="Times New Roman"/>
              </a:rPr>
              <a:t>Тања</a:t>
            </a:r>
            <a:r>
              <a:rPr lang="en-US" sz="2400" dirty="0">
                <a:latin typeface="Times New Roman"/>
                <a:ea typeface="Calibri"/>
                <a:cs typeface="Times New Roman"/>
              </a:rPr>
              <a:t> </a:t>
            </a:r>
            <a:r>
              <a:rPr lang="en-US" sz="2400" dirty="0" err="1">
                <a:latin typeface="Times New Roman"/>
                <a:ea typeface="Calibri"/>
                <a:cs typeface="Times New Roman"/>
              </a:rPr>
              <a:t>Лукови</a:t>
            </a:r>
            <a:r>
              <a:rPr lang="x-none" sz="2400">
                <a:latin typeface="Times New Roman"/>
                <a:ea typeface="Calibri"/>
                <a:cs typeface="Times New Roman"/>
              </a:rPr>
              <a:t>ћ Зечевић</a:t>
            </a:r>
            <a:r>
              <a:rPr lang="en-US" sz="2400" dirty="0" smtClean="0">
                <a:effectLst/>
                <a:latin typeface="Times New Roman"/>
                <a:ea typeface="Calibri"/>
                <a:cs typeface="Times New Roman"/>
              </a:rPr>
              <a:t>																					</a:t>
            </a:r>
            <a:endParaRPr lang="x-none">
              <a:latin typeface="Calibri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tabLst>
                <a:tab pos="449580" algn="l"/>
                <a:tab pos="899160" algn="l"/>
                <a:tab pos="1348740" algn="l"/>
                <a:tab pos="1798320" algn="l"/>
                <a:tab pos="2247900" algn="l"/>
                <a:tab pos="2697480" algn="l"/>
                <a:tab pos="3257550" algn="l"/>
              </a:tabLst>
            </a:pPr>
            <a:r>
              <a:rPr lang="en-US" sz="2400" dirty="0" smtClean="0">
                <a:effectLst/>
                <a:latin typeface="Times New Roman"/>
                <a:ea typeface="Calibri"/>
                <a:cs typeface="Times New Roman"/>
              </a:rPr>
              <a:t>	</a:t>
            </a:r>
            <a:r>
              <a:rPr lang="en-US" sz="2400" b="1" dirty="0"/>
              <a:t> </a:t>
            </a:r>
            <a:endParaRPr lang="x-none" sz="2400"/>
          </a:p>
          <a:p>
            <a:pPr>
              <a:lnSpc>
                <a:spcPct val="115000"/>
              </a:lnSpc>
              <a:tabLst>
                <a:tab pos="449580" algn="l"/>
                <a:tab pos="899160" algn="l"/>
                <a:tab pos="1348740" algn="l"/>
                <a:tab pos="1798320" algn="l"/>
                <a:tab pos="2247900" algn="l"/>
                <a:tab pos="2697480" algn="l"/>
                <a:tab pos="3257550" algn="l"/>
              </a:tabLst>
            </a:pPr>
            <a:r>
              <a:rPr lang="en-US" sz="2400" dirty="0" smtClean="0">
                <a:effectLst/>
                <a:latin typeface="Times New Roman"/>
                <a:ea typeface="Calibri"/>
                <a:cs typeface="Times New Roman"/>
              </a:rPr>
              <a:t>										</a:t>
            </a:r>
            <a:endParaRPr lang="x-none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</a:pPr>
            <a:endParaRPr lang="x-none" smtClean="0">
              <a:effectLst/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tabLst>
                <a:tab pos="449580" algn="l"/>
                <a:tab pos="899160" algn="l"/>
                <a:tab pos="1348740" algn="l"/>
                <a:tab pos="1798320" algn="l"/>
                <a:tab pos="2247900" algn="l"/>
                <a:tab pos="2697480" algn="l"/>
                <a:tab pos="3257550" algn="l"/>
              </a:tabLst>
            </a:pPr>
            <a:r>
              <a:rPr lang="x-none" sz="2400" smtClean="0">
                <a:effectLst/>
                <a:latin typeface="Times New Roman"/>
                <a:ea typeface="Calibri"/>
                <a:cs typeface="Times New Roman"/>
              </a:rPr>
              <a:t>					</a:t>
            </a:r>
            <a:r>
              <a:rPr lang="en-US" sz="2400" dirty="0" smtClean="0">
                <a:effectLst/>
                <a:latin typeface="Times New Roman"/>
                <a:ea typeface="Calibri"/>
                <a:cs typeface="Times New Roman"/>
              </a:rPr>
              <a:t>												</a:t>
            </a:r>
          </a:p>
          <a:p>
            <a:pPr>
              <a:lnSpc>
                <a:spcPct val="115000"/>
              </a:lnSpc>
              <a:tabLst>
                <a:tab pos="449580" algn="l"/>
                <a:tab pos="899160" algn="l"/>
                <a:tab pos="1348740" algn="l"/>
                <a:tab pos="1798320" algn="l"/>
                <a:tab pos="2247900" algn="l"/>
                <a:tab pos="2697480" algn="l"/>
                <a:tab pos="3257550" algn="l"/>
              </a:tabLst>
            </a:pPr>
            <a:r>
              <a:rPr lang="en-US" dirty="0" smtClean="0">
                <a:effectLst/>
                <a:latin typeface="Times New Roman"/>
                <a:ea typeface="Calibri"/>
                <a:cs typeface="Times New Roman"/>
              </a:rPr>
              <a:t>	</a:t>
            </a:r>
            <a:endParaRPr lang="x-none">
              <a:effectLst/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="" xmlns:p14="http://schemas.microsoft.com/office/powerpoint/2007/7/12/main" val="394903342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07/7/12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990600"/>
            <a:ext cx="9144000" cy="152400"/>
          </a:xfrm>
        </p:spPr>
        <p:txBody>
          <a:bodyPr>
            <a:noAutofit/>
          </a:bodyPr>
          <a:lstStyle/>
          <a:p>
            <a:pPr algn="ctr"/>
            <a:r>
              <a:rPr lang="x-none" sz="3600" smtClean="0"/>
              <a:t> ДРУГИ НЕУРОТРАНСМИТЕРСКИ</a:t>
            </a:r>
            <a:r>
              <a:rPr lang="sr-Cyrl-CS" sz="3600" dirty="0" smtClean="0"/>
              <a:t> ПОРЕМЕЋАЈИ</a:t>
            </a:r>
            <a:br>
              <a:rPr lang="sr-Cyrl-CS" sz="3600" dirty="0" smtClean="0"/>
            </a:br>
            <a:r>
              <a:rPr lang="sr-Cyrl-CS" sz="3600" dirty="0" smtClean="0"/>
              <a:t>У ПБ</a:t>
            </a:r>
            <a:r>
              <a:rPr lang="x-none" sz="3600" smtClean="0"/>
              <a:t> </a:t>
            </a:r>
            <a:r>
              <a:rPr lang="x-none" sz="3600"/>
              <a:t/>
            </a:r>
            <a:br>
              <a:rPr lang="x-none" sz="3600"/>
            </a:br>
            <a:endParaRPr lang="sr-Latn-C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457200"/>
            <a:ext cx="9144000" cy="6400800"/>
          </a:xfrm>
        </p:spPr>
        <p:txBody>
          <a:bodyPr>
            <a:normAutofit/>
          </a:bodyPr>
          <a:lstStyle/>
          <a:p>
            <a:pPr algn="just"/>
            <a:r>
              <a:rPr lang="sr-Cyrl-CS" sz="1900" dirty="0" smtClean="0"/>
              <a:t>     </a:t>
            </a:r>
            <a:r>
              <a:rPr lang="sr-Cyrl-CS" sz="2400" dirty="0" smtClean="0"/>
              <a:t>С</a:t>
            </a:r>
            <a:r>
              <a:rPr lang="x-none" sz="2400" smtClean="0"/>
              <a:t>ви </a:t>
            </a:r>
            <a:r>
              <a:rPr lang="x-none" sz="2400"/>
              <a:t>знаци и симптоми ПБ не могу повезати искључиво са оштећењем допаминергичког система. </a:t>
            </a:r>
            <a:r>
              <a:rPr lang="sr-Cyrl-CS" sz="2400" dirty="0" smtClean="0"/>
              <a:t>П</a:t>
            </a:r>
            <a:r>
              <a:rPr lang="x-none" sz="2400" smtClean="0"/>
              <a:t>осле </a:t>
            </a:r>
            <a:r>
              <a:rPr lang="x-none" sz="2400"/>
              <a:t>почетног успешног терапијског учинка леводопе, болесници постају </a:t>
            </a:r>
            <a:r>
              <a:rPr lang="x-none" sz="2400" smtClean="0"/>
              <a:t> </a:t>
            </a:r>
            <a:r>
              <a:rPr lang="x-none" sz="2400"/>
              <a:t>све </a:t>
            </a:r>
            <a:r>
              <a:rPr lang="x-none" sz="2400" smtClean="0"/>
              <a:t>неспособнији</a:t>
            </a:r>
            <a:r>
              <a:rPr lang="x-none" sz="2400"/>
              <a:t>, а терапија мање успешна. </a:t>
            </a:r>
            <a:r>
              <a:rPr lang="sr-Cyrl-CS" sz="2400" dirty="0" smtClean="0"/>
              <a:t>К</a:t>
            </a:r>
            <a:r>
              <a:rPr lang="x-none" sz="2400" smtClean="0"/>
              <a:t>ласични </a:t>
            </a:r>
            <a:r>
              <a:rPr lang="x-none" sz="2400"/>
              <a:t>знаци ПБ (ригор, </a:t>
            </a:r>
            <a:r>
              <a:rPr lang="x-none" sz="2400" smtClean="0"/>
              <a:t>тремор </a:t>
            </a:r>
            <a:r>
              <a:rPr lang="x-none" sz="2400"/>
              <a:t>и брадикинезија) </a:t>
            </a:r>
            <a:r>
              <a:rPr lang="x-none" sz="2400" smtClean="0"/>
              <a:t>се </a:t>
            </a:r>
            <a:r>
              <a:rPr lang="x-none" sz="2400"/>
              <a:t>поправљају под дејством леводопе </a:t>
            </a:r>
            <a:r>
              <a:rPr lang="sr-Cyrl-CS" sz="2400" dirty="0" smtClean="0"/>
              <a:t>-</a:t>
            </a:r>
            <a:r>
              <a:rPr lang="x-none" sz="2400" smtClean="0"/>
              <a:t> </a:t>
            </a:r>
            <a:r>
              <a:rPr lang="x-none" sz="2400"/>
              <a:t>тзв. </a:t>
            </a:r>
            <a:r>
              <a:rPr lang="x-none" sz="2400" i="1" u="sng"/>
              <a:t>допаминергички знаци</a:t>
            </a:r>
            <a:r>
              <a:rPr lang="x-none" sz="2400"/>
              <a:t>. </a:t>
            </a:r>
            <a:endParaRPr lang="sr-Cyrl-CS" sz="2400" dirty="0" smtClean="0"/>
          </a:p>
          <a:p>
            <a:pPr algn="just"/>
            <a:r>
              <a:rPr lang="x-none" sz="2400" smtClean="0"/>
              <a:t>Други </a:t>
            </a:r>
            <a:r>
              <a:rPr lang="x-none" sz="2400"/>
              <a:t>симптоми као поремећај хода, постурална нестабилност</a:t>
            </a:r>
            <a:r>
              <a:rPr lang="x-none" sz="2400" smtClean="0"/>
              <a:t>,</a:t>
            </a:r>
            <a:r>
              <a:rPr lang="sr-Cyrl-CS" sz="2400" dirty="0" smtClean="0"/>
              <a:t> </a:t>
            </a:r>
            <a:r>
              <a:rPr lang="x-none" sz="2400" smtClean="0"/>
              <a:t> </a:t>
            </a:r>
            <a:r>
              <a:rPr lang="x-none" sz="2400"/>
              <a:t>дизартрија, депресија, когнитивни поремећаји, не реагују на </a:t>
            </a:r>
            <a:r>
              <a:rPr lang="en-US" sz="2400" dirty="0" smtClean="0"/>
              <a:t>o</a:t>
            </a:r>
            <a:r>
              <a:rPr lang="x-none" sz="2400" smtClean="0"/>
              <a:t>ву </a:t>
            </a:r>
            <a:r>
              <a:rPr lang="x-none" sz="2400"/>
              <a:t>терапију. Претпоставља се да су они последица оштећења других неуротрансмитерских система које се одвија упоредо са оштећењем допаминергичког пута и то су </a:t>
            </a:r>
            <a:r>
              <a:rPr lang="x-none" sz="2400" i="1" u="sng"/>
              <a:t>недопаминергички знаци</a:t>
            </a:r>
            <a:r>
              <a:rPr lang="x-none" sz="2400" u="sng"/>
              <a:t>. </a:t>
            </a:r>
          </a:p>
          <a:p>
            <a:pPr marL="0" indent="0" algn="just">
              <a:buNone/>
            </a:pPr>
            <a:endParaRPr lang="x-none" sz="2400"/>
          </a:p>
          <a:p>
            <a:pPr algn="just"/>
            <a:r>
              <a:rPr lang="sr-Cyrl-CS" sz="2400" dirty="0" smtClean="0"/>
              <a:t>     </a:t>
            </a:r>
            <a:r>
              <a:rPr lang="x-none" sz="2400" smtClean="0"/>
              <a:t>Други </a:t>
            </a:r>
            <a:r>
              <a:rPr lang="x-none" sz="2400"/>
              <a:t>неуротрансмитерски системи који су оштећени у ПБ су: холинергички, норадренергички, </a:t>
            </a:r>
            <a:r>
              <a:rPr lang="x-none" sz="2400" smtClean="0"/>
              <a:t>серотонергич</a:t>
            </a:r>
            <a:r>
              <a:rPr lang="sr-Cyrl-CS" sz="2400" dirty="0" smtClean="0"/>
              <a:t>н</a:t>
            </a:r>
            <a:r>
              <a:rPr lang="x-none" sz="2400" smtClean="0"/>
              <a:t>и</a:t>
            </a:r>
            <a:r>
              <a:rPr lang="x-none" sz="2400"/>
              <a:t>, ГАБА-ергички и систем неуропептида.</a:t>
            </a:r>
          </a:p>
          <a:p>
            <a:pPr algn="just"/>
            <a:endParaRPr lang="sr-Latn-CS" sz="2400" dirty="0"/>
          </a:p>
        </p:txBody>
      </p:sp>
    </p:spTree>
    <p:extLst>
      <p:ext uri="{BB962C8B-B14F-4D97-AF65-F5344CB8AC3E}">
        <p14:creationId xmlns="" xmlns:p14="http://schemas.microsoft.com/office/powerpoint/2007/7/12/main" val="228944227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07/7/12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extLst>
            <a:ext uri="{909E8E84-426E-40dd-AFC4-6F175D3DCCD1}">
              <a14:hiddenFill xmlns="" xmlns:a14="http://schemas.microsoft.com/office/drawing/2007/7/7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07/7/7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07/7/7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sr-Latn-CS"/>
          </a:p>
        </p:txBody>
      </p:sp>
      <p:pic>
        <p:nvPicPr>
          <p:cNvPr id="2049" name="Picture 6" descr="PD-ama-schematic1"/>
          <p:cNvPicPr>
            <a:picLocks noChangeAspect="1" noChangeArrowheads="1"/>
          </p:cNvPicPr>
          <p:nvPr/>
        </p:nvPicPr>
        <p:blipFill>
          <a:blip r:embed="rId2">
            <a:extLst>
              <a:ext uri="28A0092B-C50C-407e-A947-70E740481C1C">
                <a14:useLocalDpi xmlns="" xmlns:a14="http://schemas.microsoft.com/office/drawing/2007/7/7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extLst>
            <a:ext uri="{909E8E84-426E-40dd-AFC4-6F175D3DCCD1}">
              <a14:hiddenFill xmlns="" xmlns:a14="http://schemas.microsoft.com/office/drawing/2007/7/7/main">
                <a:solidFill>
                  <a:srgbClr xmlns:mc="http://schemas.openxmlformats.org/markup-compatibility/2006" val="FFFFFF" mc:Ignorable="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07/7/12/main" val="186080708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07/7/12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CS" dirty="0" smtClean="0"/>
              <a:t>Врсте</a:t>
            </a:r>
            <a:r>
              <a:rPr lang="sr-Latn-CS" dirty="0" smtClean="0"/>
              <a:t> </a:t>
            </a:r>
            <a:r>
              <a:rPr lang="sr-Cyrl-CS" dirty="0" smtClean="0"/>
              <a:t>паркинсонизма</a:t>
            </a:r>
            <a:endParaRPr lang="sr-Latn-CS" dirty="0"/>
          </a:p>
        </p:txBody>
      </p:sp>
      <p:sp>
        <p:nvSpPr>
          <p:cNvPr id="931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sr-Cyrl-CS" dirty="0" smtClean="0"/>
              <a:t>Идиопатски</a:t>
            </a:r>
            <a:r>
              <a:rPr lang="sr-Latn-CS" dirty="0" smtClean="0"/>
              <a:t> (paralysis agitans)</a:t>
            </a:r>
            <a:endParaRPr lang="sr-Latn-CS" dirty="0"/>
          </a:p>
          <a:p>
            <a:r>
              <a:rPr lang="sr-Cyrl-CS" dirty="0" smtClean="0"/>
              <a:t>Постенцефалитички</a:t>
            </a:r>
          </a:p>
          <a:p>
            <a:r>
              <a:rPr lang="sr-Cyrl-CS" dirty="0" smtClean="0"/>
              <a:t>Посттрауматски</a:t>
            </a:r>
          </a:p>
          <a:p>
            <a:r>
              <a:rPr lang="sr-Cyrl-CS" dirty="0" smtClean="0"/>
              <a:t>Токсички</a:t>
            </a:r>
          </a:p>
          <a:p>
            <a:r>
              <a:rPr lang="sr-Cyrl-CS" dirty="0" smtClean="0"/>
              <a:t>Хипертензивни</a:t>
            </a:r>
          </a:p>
          <a:p>
            <a:r>
              <a:rPr lang="sr-Cyrl-CS" dirty="0" smtClean="0"/>
              <a:t>Артериосклеротички</a:t>
            </a:r>
            <a:endParaRPr lang="sr-Cyrl-CS" dirty="0"/>
          </a:p>
        </p:txBody>
      </p:sp>
    </p:spTree>
  </p:cSld>
  <p:clrMapOvr>
    <a:masterClrMapping/>
  </p:clrMapOvr>
  <p:transition spd="slow">
    <p:split orient="vert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rmAutofit fontScale="90000"/>
          </a:bodyPr>
          <a:lstStyle/>
          <a:p>
            <a:pPr lvl="1" algn="ctr" rtl="0">
              <a:spcBef>
                <a:spcPct val="0"/>
              </a:spcBef>
            </a:pPr>
            <a:r>
              <a:rPr lang="x-none" sz="4000">
                <a:solidFill>
                  <a:schemeClr val="tx2"/>
                </a:solidFill>
                <a:latin typeface="+mj-lt"/>
              </a:rPr>
              <a:t>КЛАСИФИКАЦИЈА ПАРКИНСОНОВЕ БОЛЕСТИ</a:t>
            </a:r>
            <a:r>
              <a:rPr lang="x-none" sz="1400"/>
              <a:t/>
            </a:r>
            <a:br>
              <a:rPr lang="x-none" sz="1400"/>
            </a:br>
            <a:endParaRPr lang="sr-Latn-C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5720" y="1000108"/>
            <a:ext cx="8858280" cy="2428892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x-none"/>
          </a:p>
          <a:p>
            <a:pPr lvl="0"/>
            <a:r>
              <a:rPr lang="x-none" sz="2000"/>
              <a:t>Примарни – идиопатска </a:t>
            </a:r>
            <a:r>
              <a:rPr lang="x-none" sz="2000" smtClean="0"/>
              <a:t>ПБ</a:t>
            </a:r>
            <a:endParaRPr lang="x-none" sz="2000"/>
          </a:p>
          <a:p>
            <a:pPr lvl="0"/>
            <a:r>
              <a:rPr lang="x-none" sz="2000"/>
              <a:t>Секундарни или </a:t>
            </a:r>
            <a:r>
              <a:rPr lang="x-none" sz="2000" smtClean="0"/>
              <a:t>симптоматски</a:t>
            </a:r>
            <a:endParaRPr lang="x-none" sz="2000"/>
          </a:p>
          <a:p>
            <a:pPr lvl="0"/>
            <a:r>
              <a:rPr lang="x-none" sz="2000"/>
              <a:t>Паркинсонизам плус </a:t>
            </a:r>
            <a:r>
              <a:rPr lang="x-none" sz="2000" smtClean="0"/>
              <a:t>синдроми</a:t>
            </a:r>
            <a:endParaRPr lang="x-none" sz="2000"/>
          </a:p>
          <a:p>
            <a:pPr lvl="0"/>
            <a:r>
              <a:rPr lang="x-none" sz="2000"/>
              <a:t>Паркинсонизам у оквиру других неуродегенеративних </a:t>
            </a:r>
            <a:r>
              <a:rPr lang="x-none" sz="2000" smtClean="0"/>
              <a:t>болести</a:t>
            </a:r>
            <a:endParaRPr lang="x-none" sz="2000"/>
          </a:p>
          <a:p>
            <a:pPr lvl="0"/>
            <a:r>
              <a:rPr lang="x-none" sz="2000"/>
              <a:t>Психогени паркинсонизам</a:t>
            </a:r>
          </a:p>
          <a:p>
            <a:endParaRPr lang="sr-Latn-CS" dirty="0"/>
          </a:p>
        </p:txBody>
      </p:sp>
      <p:pic>
        <p:nvPicPr>
          <p:cNvPr id="1027" name="Picture 2" descr="Parkinsons"/>
          <p:cNvPicPr>
            <a:picLocks noChangeAspect="1" noChangeArrowheads="1"/>
          </p:cNvPicPr>
          <p:nvPr/>
        </p:nvPicPr>
        <p:blipFill>
          <a:blip r:embed="rId2">
            <a:extLst>
              <a:ext uri="28A0092B-C50C-407e-A947-70E740481C1C">
                <a14:useLocalDpi xmlns="" xmlns:a14="http://schemas.microsoft.com/office/drawing/2007/7/7/main" val="0"/>
              </a:ext>
            </a:extLst>
          </a:blip>
          <a:srcRect/>
          <a:stretch>
            <a:fillRect/>
          </a:stretch>
        </p:blipFill>
        <p:spPr bwMode="auto">
          <a:xfrm>
            <a:off x="285720" y="3571876"/>
            <a:ext cx="3571900" cy="2928958"/>
          </a:xfrm>
          <a:prstGeom prst="rect">
            <a:avLst/>
          </a:prstGeom>
          <a:extLst>
            <a:ext uri="{909E8E84-426E-40dd-AFC4-6F175D3DCCD1}">
              <a14:hiddenFill xmlns="" xmlns:a14="http://schemas.microsoft.com/office/drawing/2007/7/7/main">
                <a:solidFill>
                  <a:srgbClr xmlns:mc="http://schemas.openxmlformats.org/markup-compatibility/2006" val="FFFFFF" mc:Ignorable=""/>
                </a:solidFill>
              </a14:hiddenFill>
            </a:ext>
          </a:extLst>
        </p:spPr>
      </p:pic>
      <p:pic>
        <p:nvPicPr>
          <p:cNvPr id="6" name="Picture 7" descr="Brainpet"/>
          <p:cNvPicPr>
            <a:picLocks noChangeAspect="1" noChangeArrowheads="1"/>
          </p:cNvPicPr>
          <p:nvPr/>
        </p:nvPicPr>
        <p:blipFill>
          <a:blip r:embed="rId3">
            <a:extLst>
              <a:ext uri="28A0092B-C50C-407e-A947-70E740481C1C">
                <a14:useLocalDpi xmlns="" xmlns:a14="http://schemas.microsoft.com/office/drawing/2007/7/7/main" val="0"/>
              </a:ext>
            </a:extLst>
          </a:blip>
          <a:srcRect/>
          <a:stretch>
            <a:fillRect/>
          </a:stretch>
        </p:blipFill>
        <p:spPr bwMode="auto">
          <a:xfrm>
            <a:off x="3962400" y="3581400"/>
            <a:ext cx="4796739" cy="2895600"/>
          </a:xfrm>
          <a:prstGeom prst="rect">
            <a:avLst/>
          </a:prstGeom>
          <a:extLst>
            <a:ext uri="{909E8E84-426E-40dd-AFC4-6F175D3DCCD1}">
              <a14:hiddenFill xmlns="" xmlns:a14="http://schemas.microsoft.com/office/drawing/2007/7/7/main">
                <a:solidFill>
                  <a:srgbClr xmlns:mc="http://schemas.openxmlformats.org/markup-compatibility/2006" val="FFFFFF" mc:Ignorable="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07/7/12/main" val="333788858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07/7/12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4282" y="428604"/>
            <a:ext cx="8929718" cy="1143000"/>
          </a:xfrm>
        </p:spPr>
        <p:txBody>
          <a:bodyPr>
            <a:normAutofit/>
          </a:bodyPr>
          <a:lstStyle/>
          <a:p>
            <a:pPr lvl="0" algn="ctr"/>
            <a:r>
              <a:rPr lang="x-none" sz="3600" b="1"/>
              <a:t>ДИЈАГНОЗА  ПАРКИНСОНОВЕ БОЛЕСТИ </a:t>
            </a:r>
            <a:r>
              <a:rPr lang="x-none" sz="3600"/>
              <a:t/>
            </a:r>
            <a:br>
              <a:rPr lang="x-none" sz="3600"/>
            </a:br>
            <a:endParaRPr lang="sr-Latn-CS" sz="360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214422"/>
            <a:ext cx="9144000" cy="5643578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en-US" dirty="0" smtClean="0"/>
              <a:t>          </a:t>
            </a:r>
            <a:r>
              <a:rPr lang="x-none" smtClean="0"/>
              <a:t>Клиничку </a:t>
            </a:r>
            <a:r>
              <a:rPr lang="x-none"/>
              <a:t>дијагнозу ПБ је најтеже поставити у раним фазама болести када су симптоми и знаци само назначени</a:t>
            </a:r>
            <a:r>
              <a:rPr lang="x-none" smtClean="0"/>
              <a:t>.</a:t>
            </a:r>
            <a:endParaRPr lang="sr-Cyrl-CS" dirty="0" smtClean="0"/>
          </a:p>
          <a:p>
            <a:pPr marL="0" indent="0" algn="just">
              <a:buNone/>
            </a:pPr>
            <a:endParaRPr lang="sr-Cyrl-CS" dirty="0" smtClean="0"/>
          </a:p>
          <a:p>
            <a:pPr algn="just"/>
            <a:r>
              <a:rPr lang="en-US" dirty="0" smtClean="0"/>
              <a:t>          </a:t>
            </a:r>
            <a:r>
              <a:rPr lang="x-none" smtClean="0"/>
              <a:t>Преовла</a:t>
            </a:r>
            <a:r>
              <a:rPr lang="sr-Cyrl-CS" dirty="0" smtClean="0"/>
              <a:t>ђ</a:t>
            </a:r>
            <a:r>
              <a:rPr lang="x-none" smtClean="0"/>
              <a:t>ује </a:t>
            </a:r>
            <a:r>
              <a:rPr lang="x-none"/>
              <a:t>ригидитет и </a:t>
            </a:r>
            <a:r>
              <a:rPr lang="x-none" smtClean="0"/>
              <a:t>брадикинезија</a:t>
            </a:r>
            <a:r>
              <a:rPr lang="sr-Cyrl-CS" dirty="0" smtClean="0"/>
              <a:t>. </a:t>
            </a:r>
            <a:r>
              <a:rPr lang="x-none" smtClean="0"/>
              <a:t>Знаци </a:t>
            </a:r>
            <a:r>
              <a:rPr lang="x-none"/>
              <a:t>деменције су ретки. На почетку лечења одлично реагују на </a:t>
            </a:r>
            <a:r>
              <a:rPr lang="x-none" smtClean="0"/>
              <a:t>леводопу</a:t>
            </a:r>
            <a:r>
              <a:rPr lang="sr-Cyrl-CS" dirty="0" smtClean="0"/>
              <a:t>.</a:t>
            </a:r>
            <a:r>
              <a:rPr lang="x-none" smtClean="0"/>
              <a:t> Че</a:t>
            </a:r>
            <a:r>
              <a:rPr lang="sr-Cyrl-CS" dirty="0" smtClean="0"/>
              <a:t>ст</a:t>
            </a:r>
            <a:r>
              <a:rPr lang="x-none" smtClean="0"/>
              <a:t>а </a:t>
            </a:r>
            <a:r>
              <a:rPr lang="x-none"/>
              <a:t>је појава </a:t>
            </a:r>
            <a:r>
              <a:rPr lang="sr-Cyrl-CS" dirty="0" smtClean="0"/>
              <a:t>ПБ</a:t>
            </a:r>
            <a:r>
              <a:rPr lang="x-none" smtClean="0"/>
              <a:t> ме</a:t>
            </a:r>
            <a:r>
              <a:rPr lang="sr-Cyrl-CS" dirty="0" smtClean="0"/>
              <a:t>ђ</a:t>
            </a:r>
            <a:r>
              <a:rPr lang="x-none" smtClean="0"/>
              <a:t>у </a:t>
            </a:r>
            <a:r>
              <a:rPr lang="x-none"/>
              <a:t>другим члановима породице.</a:t>
            </a:r>
          </a:p>
          <a:p>
            <a:pPr marL="0" indent="0" algn="just">
              <a:buNone/>
            </a:pPr>
            <a:endParaRPr lang="x-none"/>
          </a:p>
          <a:p>
            <a:pPr algn="just"/>
            <a:r>
              <a:rPr lang="x-none"/>
              <a:t>	</a:t>
            </a:r>
            <a:r>
              <a:rPr lang="x-none" smtClean="0"/>
              <a:t> </a:t>
            </a:r>
            <a:r>
              <a:rPr lang="x-none"/>
              <a:t>››преклиничка фаза</a:t>
            </a:r>
            <a:r>
              <a:rPr lang="x-none" smtClean="0"/>
              <a:t>‹‹</a:t>
            </a:r>
            <a:r>
              <a:rPr lang="en-US" dirty="0" smtClean="0"/>
              <a:t>:</a:t>
            </a:r>
            <a:r>
              <a:rPr lang="x-none" smtClean="0"/>
              <a:t> </a:t>
            </a:r>
            <a:r>
              <a:rPr lang="x-none"/>
              <a:t>неспецифичне симптоме као што је општа малаксалост, </a:t>
            </a:r>
            <a:r>
              <a:rPr lang="x-none" smtClean="0"/>
              <a:t>повећан замор, </a:t>
            </a:r>
            <a:r>
              <a:rPr lang="x-none"/>
              <a:t>промене личности. Као увод у моторне поремећаје може да се јави </a:t>
            </a:r>
            <a:r>
              <a:rPr lang="x-none" smtClean="0"/>
              <a:t>укочен</a:t>
            </a:r>
            <a:r>
              <a:rPr lang="sr-Cyrl-CS" dirty="0" smtClean="0"/>
              <a:t>о</a:t>
            </a:r>
            <a:r>
              <a:rPr lang="x-none" smtClean="0"/>
              <a:t>ст </a:t>
            </a:r>
            <a:r>
              <a:rPr lang="x-none"/>
              <a:t>и болови у </a:t>
            </a:r>
            <a:r>
              <a:rPr lang="x-none" smtClean="0"/>
              <a:t>ле</a:t>
            </a:r>
            <a:r>
              <a:rPr lang="sr-Cyrl-CS" dirty="0" smtClean="0"/>
              <a:t>ђ</a:t>
            </a:r>
            <a:r>
              <a:rPr lang="x-none" smtClean="0"/>
              <a:t>има </a:t>
            </a:r>
            <a:r>
              <a:rPr lang="x-none"/>
              <a:t>и екстремитетима, што се често сматра реуматолошким тегобама.</a:t>
            </a:r>
          </a:p>
          <a:p>
            <a:pPr marL="0" indent="0" algn="just">
              <a:buNone/>
            </a:pPr>
            <a:endParaRPr lang="x-none"/>
          </a:p>
          <a:p>
            <a:pPr algn="just"/>
            <a:r>
              <a:rPr lang="x-none"/>
              <a:t>	Болест обично почиње асиметрично, али се симптоми шире и на другу половину тела </a:t>
            </a:r>
            <a:r>
              <a:rPr lang="sr-Cyrl-CS" dirty="0" smtClean="0"/>
              <a:t>(</a:t>
            </a:r>
            <a:r>
              <a:rPr lang="x-none" smtClean="0"/>
              <a:t>обично </a:t>
            </a:r>
            <a:r>
              <a:rPr lang="sr-Cyrl-CS" dirty="0" smtClean="0"/>
              <a:t>током</a:t>
            </a:r>
            <a:r>
              <a:rPr lang="x-none" smtClean="0"/>
              <a:t> </a:t>
            </a:r>
            <a:r>
              <a:rPr lang="sr-Cyrl-CS" dirty="0" smtClean="0"/>
              <a:t> </a:t>
            </a:r>
            <a:r>
              <a:rPr lang="x-none" smtClean="0"/>
              <a:t>две године</a:t>
            </a:r>
            <a:r>
              <a:rPr lang="sr-Cyrl-CS" dirty="0" smtClean="0"/>
              <a:t>)</a:t>
            </a:r>
            <a:r>
              <a:rPr lang="x-none" smtClean="0"/>
              <a:t>. </a:t>
            </a:r>
            <a:endParaRPr lang="x-none"/>
          </a:p>
        </p:txBody>
      </p:sp>
    </p:spTree>
    <p:extLst>
      <p:ext uri="{BB962C8B-B14F-4D97-AF65-F5344CB8AC3E}">
        <p14:creationId xmlns="" xmlns:p14="http://schemas.microsoft.com/office/powerpoint/2007/7/12/main" val="354978009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07/7/12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4282" y="285728"/>
            <a:ext cx="9215502" cy="6572272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x-none" sz="3800">
                <a:latin typeface="Times New Roman" pitchFamily="18" charset="0"/>
                <a:cs typeface="Times New Roman" pitchFamily="18" charset="0"/>
              </a:rPr>
              <a:t>ПБ </a:t>
            </a:r>
            <a:r>
              <a:rPr lang="sr-Cyrl-CS" sz="3800" dirty="0" smtClean="0">
                <a:latin typeface="Times New Roman" pitchFamily="18" charset="0"/>
                <a:cs typeface="Times New Roman" pitchFamily="18" charset="0"/>
              </a:rPr>
              <a:t>има</a:t>
            </a:r>
            <a:r>
              <a:rPr lang="x-none" sz="380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x-none" sz="3800">
                <a:latin typeface="Times New Roman" pitchFamily="18" charset="0"/>
                <a:cs typeface="Times New Roman" pitchFamily="18" charset="0"/>
              </a:rPr>
              <a:t>5 клиничких стадијума : </a:t>
            </a:r>
          </a:p>
          <a:p>
            <a:pPr marL="0" indent="0">
              <a:buNone/>
            </a:pPr>
            <a:r>
              <a:rPr lang="x-none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marL="0" indent="0">
              <a:buNone/>
            </a:pPr>
            <a:r>
              <a:rPr lang="x-none"/>
              <a:t>СТАДИЈУМ </a:t>
            </a:r>
            <a:r>
              <a:rPr lang="sr-Cyrl-CS" dirty="0" smtClean="0"/>
              <a:t>О</a:t>
            </a:r>
            <a:r>
              <a:rPr lang="x-none" smtClean="0"/>
              <a:t>:    Нема </a:t>
            </a:r>
            <a:r>
              <a:rPr lang="sr-Cyrl-CS" dirty="0" smtClean="0"/>
              <a:t> видљивих </a:t>
            </a:r>
            <a:r>
              <a:rPr lang="x-none" smtClean="0"/>
              <a:t>знакова </a:t>
            </a:r>
            <a:r>
              <a:rPr lang="x-none"/>
              <a:t>болести</a:t>
            </a:r>
          </a:p>
          <a:p>
            <a:pPr marL="0" indent="0">
              <a:buNone/>
            </a:pPr>
            <a:r>
              <a:rPr lang="x-none"/>
              <a:t>СТАДИЈУМ 1:     Болест захвата једну страну тела</a:t>
            </a:r>
          </a:p>
          <a:p>
            <a:pPr marL="0" indent="0">
              <a:buNone/>
            </a:pPr>
            <a:r>
              <a:rPr lang="x-none"/>
              <a:t>СТАДИЈУМ 1.5:  </a:t>
            </a:r>
            <a:r>
              <a:rPr lang="x-none" smtClean="0"/>
              <a:t>Једностран</a:t>
            </a:r>
            <a:r>
              <a:rPr lang="sr-Cyrl-CS" dirty="0" smtClean="0"/>
              <a:t>а и </a:t>
            </a:r>
            <a:r>
              <a:rPr lang="x-none" smtClean="0"/>
              <a:t>аксијална захваћен</a:t>
            </a:r>
            <a:r>
              <a:rPr lang="sr-Cyrl-CS" dirty="0" smtClean="0"/>
              <a:t>ос</a:t>
            </a:r>
            <a:r>
              <a:rPr lang="x-none" smtClean="0"/>
              <a:t>т</a:t>
            </a:r>
            <a:endParaRPr lang="x-none"/>
          </a:p>
          <a:p>
            <a:pPr marL="0" indent="0">
              <a:buNone/>
            </a:pPr>
            <a:r>
              <a:rPr lang="x-none"/>
              <a:t>СТАДИЈУМ 2:    </a:t>
            </a:r>
            <a:r>
              <a:rPr lang="x-none" smtClean="0"/>
              <a:t>Болест </a:t>
            </a:r>
            <a:r>
              <a:rPr lang="x-none"/>
              <a:t>захвата обе стране тела, без поремећаја </a:t>
            </a:r>
            <a:r>
              <a:rPr lang="sr-Cyrl-CS" dirty="0" smtClean="0"/>
              <a:t>     </a:t>
            </a:r>
            <a:r>
              <a:rPr lang="x-none" smtClean="0"/>
              <a:t>равнотеже</a:t>
            </a:r>
            <a:endParaRPr lang="x-none"/>
          </a:p>
          <a:p>
            <a:pPr marL="0" indent="0">
              <a:buNone/>
            </a:pPr>
            <a:r>
              <a:rPr lang="x-none"/>
              <a:t>СТАДИЈУМ 2.5:  Блага билатерална болест, са несигурношћу, али и</a:t>
            </a:r>
          </a:p>
          <a:p>
            <a:pPr marL="0" indent="0">
              <a:buNone/>
            </a:pPr>
            <a:r>
              <a:rPr lang="x-none" smtClean="0"/>
              <a:t>                              </a:t>
            </a:r>
            <a:r>
              <a:rPr lang="x-none"/>
              <a:t>одржавањем положаја при наглом избацивању </a:t>
            </a:r>
          </a:p>
          <a:p>
            <a:pPr marL="0" indent="0">
              <a:buNone/>
            </a:pPr>
            <a:r>
              <a:rPr lang="x-none" smtClean="0"/>
              <a:t>                              </a:t>
            </a:r>
            <a:r>
              <a:rPr lang="x-none"/>
              <a:t>из примарног положаја стајања</a:t>
            </a:r>
          </a:p>
          <a:p>
            <a:pPr marL="0" indent="0">
              <a:buNone/>
            </a:pPr>
            <a:r>
              <a:rPr lang="x-none"/>
              <a:t>СТАДИЈУМ 3:     Блага до умерена билатерална болест, са извесном</a:t>
            </a:r>
          </a:p>
          <a:p>
            <a:pPr marL="0" indent="0">
              <a:buNone/>
            </a:pPr>
            <a:r>
              <a:rPr lang="x-none"/>
              <a:t>                         </a:t>
            </a:r>
            <a:r>
              <a:rPr lang="sr-Cyrl-CS" dirty="0" smtClean="0"/>
              <a:t>     </a:t>
            </a:r>
            <a:r>
              <a:rPr lang="sr-Cyrl-CS" dirty="0"/>
              <a:t>п</a:t>
            </a:r>
            <a:r>
              <a:rPr lang="x-none" smtClean="0"/>
              <a:t>остуралном </a:t>
            </a:r>
            <a:r>
              <a:rPr lang="x-none"/>
              <a:t>нестабилношћу, али је болесник </a:t>
            </a:r>
            <a:endParaRPr lang="sr-Cyrl-CS" dirty="0" smtClean="0"/>
          </a:p>
          <a:p>
            <a:pPr marL="0" indent="0">
              <a:buNone/>
            </a:pPr>
            <a:r>
              <a:rPr lang="sr-Cyrl-CS" dirty="0" smtClean="0"/>
              <a:t>                              </a:t>
            </a:r>
            <a:r>
              <a:rPr lang="x-none" smtClean="0"/>
              <a:t>физички </a:t>
            </a:r>
            <a:r>
              <a:rPr lang="sr-Cyrl-CS" dirty="0" smtClean="0"/>
              <a:t> </a:t>
            </a:r>
            <a:r>
              <a:rPr lang="x-none" smtClean="0"/>
              <a:t>самосталан</a:t>
            </a:r>
            <a:endParaRPr lang="x-none"/>
          </a:p>
          <a:p>
            <a:pPr marL="0" indent="0">
              <a:buNone/>
            </a:pPr>
            <a:r>
              <a:rPr lang="x-none"/>
              <a:t>СТАДИЈУМ 4:     Тешка онеспособљеност, али још увек способан да </a:t>
            </a:r>
          </a:p>
          <a:p>
            <a:pPr marL="0" indent="0">
              <a:buNone/>
            </a:pPr>
            <a:r>
              <a:rPr lang="x-none"/>
              <a:t>                               хода или стоји без помоћи</a:t>
            </a:r>
          </a:p>
          <a:p>
            <a:pPr marL="0" indent="0">
              <a:buNone/>
            </a:pPr>
            <a:r>
              <a:rPr lang="x-none"/>
              <a:t>СТАДИЈУМ 5:     Везан за колица или кревет </a:t>
            </a:r>
            <a:endParaRPr lang="sr-Cyrl-CS" dirty="0" smtClean="0"/>
          </a:p>
          <a:p>
            <a:pPr marL="0" indent="0">
              <a:buNone/>
            </a:pPr>
            <a:r>
              <a:rPr lang="sr-Cyrl-CS" dirty="0"/>
              <a:t> </a:t>
            </a:r>
            <a:r>
              <a:rPr lang="sr-Cyrl-CS" dirty="0" smtClean="0"/>
              <a:t>                             </a:t>
            </a:r>
            <a:r>
              <a:rPr lang="x-none" smtClean="0"/>
              <a:t>уколико </a:t>
            </a:r>
            <a:r>
              <a:rPr lang="x-none"/>
              <a:t>му се не помогне</a:t>
            </a:r>
          </a:p>
          <a:p>
            <a:endParaRPr lang="sr-Latn-CS" dirty="0"/>
          </a:p>
        </p:txBody>
      </p:sp>
    </p:spTree>
    <p:extLst>
      <p:ext uri="{BB962C8B-B14F-4D97-AF65-F5344CB8AC3E}">
        <p14:creationId xmlns="" xmlns:p14="http://schemas.microsoft.com/office/powerpoint/2007/7/12/main" val="93107741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07/7/12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Клиничка</a:t>
            </a:r>
            <a:r>
              <a:rPr lang="sr-Latn-C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слика</a:t>
            </a:r>
            <a:r>
              <a:rPr lang="sr-Latn-C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паркинсонизма</a:t>
            </a:r>
            <a:endParaRPr lang="sr-Latn-C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52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r>
              <a:rPr lang="sr-Cyrl-CS" sz="2800" dirty="0" smtClean="0"/>
              <a:t>Ригидитет</a:t>
            </a:r>
            <a:r>
              <a:rPr lang="sr-Latn-CS" sz="2800" dirty="0" smtClean="0"/>
              <a:t> (</a:t>
            </a:r>
            <a:r>
              <a:rPr lang="sr-Cyrl-CS" sz="2800" dirty="0" smtClean="0"/>
              <a:t>оловне</a:t>
            </a:r>
            <a:r>
              <a:rPr lang="sr-Latn-CS" sz="2800" dirty="0" smtClean="0"/>
              <a:t> </a:t>
            </a:r>
            <a:r>
              <a:rPr lang="sr-Cyrl-CS" sz="2800" dirty="0" smtClean="0"/>
              <a:t>шипке</a:t>
            </a:r>
            <a:r>
              <a:rPr lang="sr-Latn-CS" sz="2800" dirty="0" smtClean="0"/>
              <a:t> </a:t>
            </a:r>
            <a:r>
              <a:rPr lang="sr-Cyrl-CS" sz="2800" dirty="0" smtClean="0"/>
              <a:t>или</a:t>
            </a:r>
            <a:r>
              <a:rPr lang="sr-Latn-CS" sz="2800" dirty="0" smtClean="0"/>
              <a:t> </a:t>
            </a:r>
            <a:r>
              <a:rPr lang="sr-Cyrl-CS" sz="2800" dirty="0" smtClean="0"/>
              <a:t>зупчастог</a:t>
            </a:r>
            <a:r>
              <a:rPr lang="sr-Latn-CS" sz="2800" dirty="0" smtClean="0"/>
              <a:t> </a:t>
            </a:r>
            <a:r>
              <a:rPr lang="sr-Cyrl-CS" sz="2800" dirty="0" smtClean="0"/>
              <a:t>точка</a:t>
            </a:r>
            <a:r>
              <a:rPr lang="sr-Latn-CS" sz="2800" dirty="0" smtClean="0"/>
              <a:t>)</a:t>
            </a:r>
            <a:endParaRPr lang="sr-Latn-CS" sz="2800" dirty="0"/>
          </a:p>
          <a:p>
            <a:r>
              <a:rPr lang="sr-Cyrl-CS" sz="2800" dirty="0" smtClean="0"/>
              <a:t>Сиромаштво</a:t>
            </a:r>
            <a:r>
              <a:rPr lang="sr-Latn-CS" sz="2800" dirty="0" smtClean="0"/>
              <a:t> </a:t>
            </a:r>
            <a:r>
              <a:rPr lang="sr-Cyrl-CS" sz="2800" dirty="0" smtClean="0"/>
              <a:t>вољних</a:t>
            </a:r>
            <a:r>
              <a:rPr lang="sr-Latn-CS" sz="2800" dirty="0" smtClean="0"/>
              <a:t> </a:t>
            </a:r>
            <a:r>
              <a:rPr lang="sr-Cyrl-CS" sz="2800" dirty="0" smtClean="0"/>
              <a:t>и</a:t>
            </a:r>
            <a:r>
              <a:rPr lang="sr-Latn-CS" sz="2800" dirty="0" smtClean="0"/>
              <a:t> </a:t>
            </a:r>
            <a:r>
              <a:rPr lang="sr-Cyrl-CS" sz="2800" dirty="0" smtClean="0"/>
              <a:t>емотивних</a:t>
            </a:r>
            <a:r>
              <a:rPr lang="sr-Latn-CS" sz="2800" dirty="0" smtClean="0"/>
              <a:t> </a:t>
            </a:r>
            <a:r>
              <a:rPr lang="sr-Cyrl-CS" sz="2800" dirty="0" smtClean="0"/>
              <a:t>покрета</a:t>
            </a:r>
            <a:endParaRPr lang="sr-Latn-CS" sz="2800" dirty="0"/>
          </a:p>
          <a:p>
            <a:r>
              <a:rPr lang="sr-Cyrl-CS" sz="2800" dirty="0" smtClean="0"/>
              <a:t>Лице</a:t>
            </a:r>
            <a:r>
              <a:rPr lang="sr-Latn-CS" sz="2800" dirty="0" smtClean="0"/>
              <a:t> </a:t>
            </a:r>
            <a:r>
              <a:rPr lang="sr-Cyrl-CS" sz="2800" dirty="0" smtClean="0"/>
              <a:t>као</a:t>
            </a:r>
            <a:r>
              <a:rPr lang="sr-Latn-CS" sz="2800" dirty="0" smtClean="0"/>
              <a:t> </a:t>
            </a:r>
            <a:r>
              <a:rPr lang="sr-Cyrl-CS" sz="2800" dirty="0" smtClean="0"/>
              <a:t>маска</a:t>
            </a:r>
            <a:r>
              <a:rPr lang="sr-Latn-CS" sz="2800" dirty="0" smtClean="0"/>
              <a:t> (</a:t>
            </a:r>
            <a:r>
              <a:rPr lang="sr-Cyrl-CS" sz="2800" dirty="0" smtClean="0"/>
              <a:t>а</a:t>
            </a:r>
            <a:r>
              <a:rPr lang="sr-Latn-CS" sz="2800" dirty="0" smtClean="0"/>
              <a:t>mimia), facies oleosa</a:t>
            </a:r>
            <a:endParaRPr lang="sr-Latn-CS" sz="2800" dirty="0"/>
          </a:p>
          <a:p>
            <a:r>
              <a:rPr lang="sr-Cyrl-CS" sz="2800" dirty="0" smtClean="0"/>
              <a:t>Отежани (</a:t>
            </a:r>
            <a:r>
              <a:rPr lang="sr-Latn-CS" sz="2800" dirty="0" smtClean="0"/>
              <a:t>akinesis)</a:t>
            </a:r>
            <a:r>
              <a:rPr lang="sr-Cyrl-CS" sz="2800" dirty="0" smtClean="0"/>
              <a:t>,успорени</a:t>
            </a:r>
            <a:r>
              <a:rPr lang="sr-Latn-CS" sz="2800" dirty="0" smtClean="0"/>
              <a:t> </a:t>
            </a:r>
            <a:r>
              <a:rPr lang="sr-Cyrl-CS" sz="2800" dirty="0" smtClean="0"/>
              <a:t>покрети</a:t>
            </a:r>
            <a:r>
              <a:rPr lang="sr-Latn-CS" sz="2800" dirty="0" smtClean="0"/>
              <a:t> (bradikinesis</a:t>
            </a:r>
            <a:r>
              <a:rPr lang="sr-Latn-CS" sz="2800" dirty="0" smtClean="0"/>
              <a:t>)</a:t>
            </a:r>
            <a:r>
              <a:rPr lang="sr-Cyrl-CS" sz="2800" dirty="0" smtClean="0"/>
              <a:t>,</a:t>
            </a:r>
            <a:r>
              <a:rPr lang="sr-Latn-CS" sz="2800" dirty="0" smtClean="0"/>
              <a:t> </a:t>
            </a:r>
            <a:r>
              <a:rPr lang="sr-Cyrl-CS" sz="2800" dirty="0" smtClean="0"/>
              <a:t>оскудни</a:t>
            </a:r>
            <a:r>
              <a:rPr lang="sr-Latn-CS" sz="2800" dirty="0" smtClean="0"/>
              <a:t> (hipokinesis)</a:t>
            </a:r>
            <a:endParaRPr lang="sr-Latn-CS" sz="2800" dirty="0"/>
          </a:p>
          <a:p>
            <a:r>
              <a:rPr lang="sr-Cyrl-CS" sz="2800" dirty="0" smtClean="0"/>
              <a:t>Говор</a:t>
            </a:r>
            <a:r>
              <a:rPr lang="sr-Latn-CS" sz="2800" dirty="0" smtClean="0"/>
              <a:t> </a:t>
            </a:r>
            <a:r>
              <a:rPr lang="sr-Cyrl-CS" sz="2800" dirty="0" smtClean="0"/>
              <a:t>успорен</a:t>
            </a:r>
            <a:r>
              <a:rPr lang="sr-Latn-CS" sz="2800" dirty="0" smtClean="0"/>
              <a:t>, </a:t>
            </a:r>
            <a:r>
              <a:rPr lang="sr-Cyrl-CS" sz="2800" dirty="0" smtClean="0"/>
              <a:t>монотон</a:t>
            </a:r>
            <a:r>
              <a:rPr lang="sr-Latn-CS" sz="2800" dirty="0" smtClean="0"/>
              <a:t>,</a:t>
            </a:r>
            <a:r>
              <a:rPr lang="en-US" sz="2800" dirty="0" smtClean="0"/>
              <a:t> </a:t>
            </a:r>
            <a:r>
              <a:rPr lang="sr-Cyrl-CS" sz="2800" dirty="0" smtClean="0"/>
              <a:t>слабо</a:t>
            </a:r>
            <a:r>
              <a:rPr lang="sr-Latn-CS" sz="2800" dirty="0" smtClean="0"/>
              <a:t> </a:t>
            </a:r>
            <a:r>
              <a:rPr lang="sr-Cyrl-CS" sz="2800" dirty="0" smtClean="0"/>
              <a:t>артикулисан</a:t>
            </a:r>
            <a:endParaRPr lang="sr-Latn-CS" sz="2800" dirty="0"/>
          </a:p>
          <a:p>
            <a:r>
              <a:rPr lang="sr-Cyrl-CS" sz="2800" dirty="0" smtClean="0"/>
              <a:t>Рукопис</a:t>
            </a:r>
            <a:r>
              <a:rPr lang="sr-Latn-CS" sz="2800" dirty="0" smtClean="0"/>
              <a:t> (micrographia)</a:t>
            </a:r>
            <a:endParaRPr lang="sr-Latn-CS" sz="2800" dirty="0"/>
          </a:p>
          <a:p>
            <a:r>
              <a:rPr lang="sr-Cyrl-CS" sz="2800" dirty="0" smtClean="0"/>
              <a:t>Спор</a:t>
            </a:r>
            <a:r>
              <a:rPr lang="sr-Latn-CS" sz="2800" dirty="0" smtClean="0"/>
              <a:t> </a:t>
            </a:r>
            <a:r>
              <a:rPr lang="sr-Cyrl-CS" sz="2800" dirty="0" smtClean="0"/>
              <a:t>ход</a:t>
            </a:r>
            <a:r>
              <a:rPr lang="sr-Latn-CS" sz="2800" dirty="0" smtClean="0"/>
              <a:t>, </a:t>
            </a:r>
            <a:r>
              <a:rPr lang="sr-Cyrl-CS" sz="2800" dirty="0" smtClean="0"/>
              <a:t>малим</a:t>
            </a:r>
            <a:r>
              <a:rPr lang="sr-Latn-CS" sz="2800" dirty="0" smtClean="0"/>
              <a:t> </a:t>
            </a:r>
            <a:r>
              <a:rPr lang="sr-Cyrl-CS" sz="2800" dirty="0" smtClean="0"/>
              <a:t>корацима</a:t>
            </a:r>
            <a:r>
              <a:rPr lang="sr-Latn-CS" sz="2800" dirty="0" smtClean="0"/>
              <a:t>; kinesia paradoxa</a:t>
            </a:r>
            <a:endParaRPr lang="sr-Latn-CS" sz="2800" dirty="0"/>
          </a:p>
          <a:p>
            <a:r>
              <a:rPr lang="sr-Cyrl-CS" sz="2800" dirty="0" smtClean="0"/>
              <a:t>Тремор</a:t>
            </a:r>
            <a:r>
              <a:rPr lang="sr-Latn-CS" sz="2800" dirty="0" smtClean="0"/>
              <a:t> </a:t>
            </a:r>
            <a:r>
              <a:rPr lang="sr-Cyrl-CS" sz="2800" dirty="0" smtClean="0"/>
              <a:t>екстремитета</a:t>
            </a:r>
            <a:r>
              <a:rPr lang="sr-Latn-CS" sz="2800" dirty="0" smtClean="0"/>
              <a:t> </a:t>
            </a:r>
            <a:r>
              <a:rPr lang="sr-Cyrl-CS" sz="2800" dirty="0" smtClean="0"/>
              <a:t>или</a:t>
            </a:r>
            <a:r>
              <a:rPr lang="sr-Latn-CS" sz="2800" dirty="0" smtClean="0"/>
              <a:t> </a:t>
            </a:r>
            <a:r>
              <a:rPr lang="sr-Cyrl-CS" sz="2800" dirty="0" smtClean="0"/>
              <a:t>главе</a:t>
            </a:r>
            <a:endParaRPr lang="sr-Latn-CS" sz="2800" dirty="0"/>
          </a:p>
        </p:txBody>
      </p:sp>
    </p:spTree>
  </p:cSld>
  <p:clrMapOvr>
    <a:masterClrMapping/>
  </p:clrMapOvr>
  <p:transition spd="slow">
    <p:split orient="vert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Клиничка</a:t>
            </a:r>
            <a:r>
              <a:rPr lang="sr-Latn-C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слика</a:t>
            </a:r>
            <a:r>
              <a:rPr lang="sr-Latn-C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паркинсонизма</a:t>
            </a:r>
            <a:endParaRPr lang="sr-Latn-C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62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sr-Cyrl-CS" dirty="0" smtClean="0"/>
              <a:t>Став</a:t>
            </a:r>
            <a:r>
              <a:rPr lang="sr-Latn-CS" dirty="0" smtClean="0"/>
              <a:t> </a:t>
            </a:r>
            <a:r>
              <a:rPr lang="sr-Cyrl-CS" dirty="0" smtClean="0"/>
              <a:t>тела</a:t>
            </a:r>
            <a:r>
              <a:rPr lang="sr-Latn-CS" dirty="0" smtClean="0"/>
              <a:t> </a:t>
            </a:r>
            <a:r>
              <a:rPr lang="sr-Cyrl-CS" dirty="0" smtClean="0"/>
              <a:t>повијен</a:t>
            </a:r>
            <a:r>
              <a:rPr lang="sr-Latn-CS" dirty="0" smtClean="0"/>
              <a:t>, </a:t>
            </a:r>
            <a:r>
              <a:rPr lang="sr-Cyrl-CS" dirty="0" smtClean="0"/>
              <a:t>јури</a:t>
            </a:r>
            <a:r>
              <a:rPr lang="sr-Latn-CS" dirty="0" smtClean="0"/>
              <a:t> </a:t>
            </a:r>
            <a:r>
              <a:rPr lang="sr-Cyrl-CS" dirty="0" smtClean="0"/>
              <a:t>своје</a:t>
            </a:r>
            <a:r>
              <a:rPr lang="sr-Latn-CS" dirty="0" smtClean="0"/>
              <a:t> </a:t>
            </a:r>
            <a:r>
              <a:rPr lang="sr-Cyrl-CS" dirty="0" smtClean="0"/>
              <a:t>тежиште</a:t>
            </a:r>
            <a:r>
              <a:rPr lang="sr-Latn-CS" dirty="0" smtClean="0"/>
              <a:t>, </a:t>
            </a:r>
            <a:r>
              <a:rPr lang="sr-Cyrl-CS" dirty="0" smtClean="0"/>
              <a:t>хода</a:t>
            </a:r>
            <a:r>
              <a:rPr lang="sr-Latn-CS" dirty="0" smtClean="0"/>
              <a:t> </a:t>
            </a:r>
            <a:r>
              <a:rPr lang="sr-Cyrl-CS" dirty="0" smtClean="0"/>
              <a:t>ситним</a:t>
            </a:r>
            <a:r>
              <a:rPr lang="sr-Latn-CS" dirty="0" smtClean="0"/>
              <a:t>, </a:t>
            </a:r>
            <a:r>
              <a:rPr lang="sr-Cyrl-CS" dirty="0" smtClean="0"/>
              <a:t>убрзаним</a:t>
            </a:r>
            <a:r>
              <a:rPr lang="sr-Latn-CS" dirty="0" smtClean="0"/>
              <a:t> </a:t>
            </a:r>
            <a:r>
              <a:rPr lang="sr-Cyrl-CS" dirty="0" smtClean="0"/>
              <a:t>корацима</a:t>
            </a:r>
            <a:endParaRPr lang="sr-Latn-CS" dirty="0"/>
          </a:p>
          <a:p>
            <a:r>
              <a:rPr lang="sr-Cyrl-CS" dirty="0" smtClean="0"/>
              <a:t>Брзо</a:t>
            </a:r>
            <a:r>
              <a:rPr lang="sr-Latn-CS" dirty="0" smtClean="0"/>
              <a:t> </a:t>
            </a:r>
            <a:r>
              <a:rPr lang="sr-Cyrl-CS" dirty="0" smtClean="0"/>
              <a:t>се</a:t>
            </a:r>
            <a:r>
              <a:rPr lang="sr-Latn-CS" dirty="0" smtClean="0"/>
              <a:t> </a:t>
            </a:r>
            <a:r>
              <a:rPr lang="sr-Cyrl-CS" dirty="0" smtClean="0"/>
              <a:t>замара</a:t>
            </a:r>
            <a:r>
              <a:rPr lang="sr-Latn-CS" dirty="0" smtClean="0"/>
              <a:t> </a:t>
            </a:r>
            <a:r>
              <a:rPr lang="sr-Cyrl-CS" dirty="0" smtClean="0"/>
              <a:t>због</a:t>
            </a:r>
            <a:r>
              <a:rPr lang="sr-Latn-CS" dirty="0" smtClean="0"/>
              <a:t> </a:t>
            </a:r>
            <a:r>
              <a:rPr lang="sr-Cyrl-CS" dirty="0" smtClean="0"/>
              <a:t>ригидитета</a:t>
            </a:r>
            <a:endParaRPr lang="sr-Latn-CS" dirty="0"/>
          </a:p>
          <a:p>
            <a:r>
              <a:rPr lang="sr-Cyrl-CS" dirty="0" smtClean="0"/>
              <a:t>Недостају</a:t>
            </a:r>
            <a:r>
              <a:rPr lang="sr-Latn-CS" dirty="0" smtClean="0"/>
              <a:t> </a:t>
            </a:r>
            <a:r>
              <a:rPr lang="sr-Cyrl-CS" dirty="0" smtClean="0"/>
              <a:t>аутоматски</a:t>
            </a:r>
            <a:r>
              <a:rPr lang="sr-Latn-CS" dirty="0" smtClean="0"/>
              <a:t> </a:t>
            </a:r>
            <a:r>
              <a:rPr lang="sr-Cyrl-CS" dirty="0" smtClean="0"/>
              <a:t>и</a:t>
            </a:r>
            <a:r>
              <a:rPr lang="sr-Latn-CS" dirty="0" smtClean="0"/>
              <a:t> </a:t>
            </a:r>
            <a:r>
              <a:rPr lang="sr-Cyrl-CS" dirty="0" smtClean="0"/>
              <a:t>спонтани</a:t>
            </a:r>
            <a:r>
              <a:rPr lang="sr-Latn-CS" dirty="0" smtClean="0"/>
              <a:t> </a:t>
            </a:r>
            <a:r>
              <a:rPr lang="sr-Cyrl-CS" dirty="0" smtClean="0"/>
              <a:t>покрети</a:t>
            </a:r>
            <a:endParaRPr lang="sr-Latn-CS" dirty="0"/>
          </a:p>
          <a:p>
            <a:r>
              <a:rPr lang="sr-Cyrl-CS" dirty="0" smtClean="0"/>
              <a:t>Радње</a:t>
            </a:r>
            <a:r>
              <a:rPr lang="sr-Latn-CS" dirty="0" smtClean="0"/>
              <a:t> </a:t>
            </a:r>
            <a:r>
              <a:rPr lang="sr-Cyrl-CS" dirty="0" smtClean="0"/>
              <a:t>обавља</a:t>
            </a:r>
            <a:r>
              <a:rPr lang="sr-Latn-CS" dirty="0" smtClean="0"/>
              <a:t> </a:t>
            </a:r>
            <a:r>
              <a:rPr lang="sr-Cyrl-CS" dirty="0" smtClean="0"/>
              <a:t>споро</a:t>
            </a:r>
            <a:r>
              <a:rPr lang="sr-Latn-CS" dirty="0" smtClean="0"/>
              <a:t>, </a:t>
            </a:r>
            <a:r>
              <a:rPr lang="sr-Cyrl-CS" dirty="0" smtClean="0"/>
              <a:t>уз</a:t>
            </a:r>
            <a:r>
              <a:rPr lang="sr-Latn-CS" dirty="0" smtClean="0"/>
              <a:t> </a:t>
            </a:r>
            <a:r>
              <a:rPr lang="sr-Cyrl-CS" dirty="0" smtClean="0"/>
              <a:t>латенцију</a:t>
            </a:r>
            <a:endParaRPr lang="sr-Latn-CS" dirty="0"/>
          </a:p>
          <a:p>
            <a:r>
              <a:rPr lang="sr-Cyrl-CS" dirty="0" smtClean="0"/>
              <a:t>Тремор</a:t>
            </a:r>
            <a:r>
              <a:rPr lang="sr-Latn-CS" dirty="0" smtClean="0"/>
              <a:t> </a:t>
            </a:r>
            <a:r>
              <a:rPr lang="sr-Cyrl-CS" dirty="0" smtClean="0"/>
              <a:t>се</a:t>
            </a:r>
            <a:r>
              <a:rPr lang="sr-Latn-CS" dirty="0" smtClean="0"/>
              <a:t> </a:t>
            </a:r>
            <a:r>
              <a:rPr lang="sr-Cyrl-CS" dirty="0" smtClean="0"/>
              <a:t>губи</a:t>
            </a:r>
            <a:r>
              <a:rPr lang="sr-Latn-CS" dirty="0" smtClean="0"/>
              <a:t> </a:t>
            </a:r>
            <a:r>
              <a:rPr lang="sr-Cyrl-CS" dirty="0" smtClean="0"/>
              <a:t>у</a:t>
            </a:r>
            <a:r>
              <a:rPr lang="sr-Latn-CS" dirty="0" smtClean="0"/>
              <a:t> </a:t>
            </a:r>
            <a:r>
              <a:rPr lang="sr-Cyrl-CS" dirty="0" smtClean="0"/>
              <a:t>сну</a:t>
            </a:r>
            <a:endParaRPr lang="sr-Latn-CS" dirty="0"/>
          </a:p>
          <a:p>
            <a:r>
              <a:rPr lang="sr-Cyrl-CS" dirty="0" smtClean="0"/>
              <a:t>Фризинг</a:t>
            </a:r>
            <a:r>
              <a:rPr lang="sr-Latn-CS" dirty="0" smtClean="0"/>
              <a:t> </a:t>
            </a:r>
            <a:r>
              <a:rPr lang="sr-Cyrl-CS" dirty="0" smtClean="0"/>
              <a:t>феномен</a:t>
            </a:r>
            <a:r>
              <a:rPr lang="sr-Latn-CS" dirty="0" smtClean="0"/>
              <a:t>: </a:t>
            </a:r>
            <a:r>
              <a:rPr lang="sr-Cyrl-CS" dirty="0" smtClean="0"/>
              <a:t>изненадно</a:t>
            </a:r>
            <a:r>
              <a:rPr lang="sr-Latn-CS" dirty="0" smtClean="0"/>
              <a:t> </a:t>
            </a:r>
            <a:r>
              <a:rPr lang="sr-Cyrl-CS" dirty="0" smtClean="0"/>
              <a:t>кочење</a:t>
            </a:r>
            <a:endParaRPr lang="sr-Latn-CS" dirty="0"/>
          </a:p>
        </p:txBody>
      </p:sp>
    </p:spTree>
  </p:cSld>
  <p:clrMapOvr>
    <a:masterClrMapping/>
  </p:clrMapOvr>
  <p:transition spd="slow">
    <p:split orient="vert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CS" dirty="0" smtClean="0"/>
              <a:t>Клиничка</a:t>
            </a:r>
            <a:r>
              <a:rPr lang="sr-Latn-CS" dirty="0" smtClean="0"/>
              <a:t> </a:t>
            </a:r>
            <a:r>
              <a:rPr lang="sr-Cyrl-CS" dirty="0" smtClean="0"/>
              <a:t>слика</a:t>
            </a:r>
            <a:r>
              <a:rPr lang="sr-Latn-CS" dirty="0" smtClean="0"/>
              <a:t> </a:t>
            </a:r>
            <a:r>
              <a:rPr lang="sr-Cyrl-CS" dirty="0" smtClean="0"/>
              <a:t>паркинсонизма</a:t>
            </a:r>
            <a:endParaRPr lang="sr-Latn-CS" dirty="0"/>
          </a:p>
        </p:txBody>
      </p:sp>
      <p:sp>
        <p:nvSpPr>
          <p:cNvPr id="1024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sr-Cyrl-CS" dirty="0" smtClean="0"/>
              <a:t>Брак</a:t>
            </a:r>
            <a:r>
              <a:rPr lang="sr-Latn-CS" dirty="0" smtClean="0"/>
              <a:t> </a:t>
            </a:r>
            <a:r>
              <a:rPr lang="sr-Latn-CS" dirty="0"/>
              <a:t>(</a:t>
            </a:r>
            <a:r>
              <a:rPr lang="sr-Latn-CS" dirty="0" smtClean="0"/>
              <a:t>2004</a:t>
            </a:r>
            <a:r>
              <a:rPr lang="sr-Cyrl-CS" dirty="0" smtClean="0"/>
              <a:t>): паркинсонизам није само моторни поремећај.</a:t>
            </a:r>
            <a:r>
              <a:rPr lang="sr-Latn-CS" dirty="0" smtClean="0"/>
              <a:t> </a:t>
            </a:r>
            <a:r>
              <a:rPr lang="sr-Cyrl-CS" dirty="0" smtClean="0"/>
              <a:t>Алфа синлеукини објашњавају  дигестивине сметње, олфактивну дисфункцију, депресију , деменцију.</a:t>
            </a:r>
            <a:r>
              <a:rPr lang="sr-Latn-CS" dirty="0" smtClean="0"/>
              <a:t>..</a:t>
            </a:r>
            <a:endParaRPr lang="sr-Cyrl-CS" dirty="0" smtClean="0"/>
          </a:p>
          <a:p>
            <a:r>
              <a:rPr lang="sr-Cyrl-CS" dirty="0" smtClean="0"/>
              <a:t>Нуклеарна дијагностика је претклиничка</a:t>
            </a:r>
            <a:endParaRPr lang="sr-Cyrl-CS" dirty="0"/>
          </a:p>
        </p:txBody>
      </p:sp>
    </p:spTree>
  </p:cSld>
  <p:clrMapOvr>
    <a:masterClrMapping/>
  </p:clrMapOvr>
  <p:transition spd="slow">
    <p:split orient="vert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704088"/>
            <a:ext cx="9144000" cy="1143000"/>
          </a:xfrm>
        </p:spPr>
        <p:txBody>
          <a:bodyPr>
            <a:noAutofit/>
          </a:bodyPr>
          <a:lstStyle/>
          <a:p>
            <a:pPr lvl="1" algn="ctr" rtl="0">
              <a:spcBef>
                <a:spcPct val="0"/>
              </a:spcBef>
            </a:pPr>
            <a:r>
              <a:rPr lang="x-none" sz="3600">
                <a:solidFill>
                  <a:schemeClr val="tx2"/>
                </a:solidFill>
                <a:latin typeface="+mj-lt"/>
              </a:rPr>
              <a:t>СИМПТОМИ И ЗНАЦИ </a:t>
            </a:r>
            <a:r>
              <a:rPr lang="x-none" sz="3600" smtClean="0">
                <a:solidFill>
                  <a:schemeClr val="tx2"/>
                </a:solidFill>
                <a:latin typeface="+mj-lt"/>
              </a:rPr>
              <a:t>П</a:t>
            </a:r>
            <a:r>
              <a:rPr lang="sr-Cyrl-CS" sz="3600" dirty="0" smtClean="0">
                <a:solidFill>
                  <a:schemeClr val="tx2"/>
                </a:solidFill>
                <a:latin typeface="+mj-lt"/>
              </a:rPr>
              <a:t>Б</a:t>
            </a:r>
            <a:r>
              <a:rPr lang="x-none" sz="3600">
                <a:solidFill>
                  <a:schemeClr val="tx2"/>
                </a:solidFill>
                <a:latin typeface="+mj-lt"/>
              </a:rPr>
              <a:t/>
            </a:r>
            <a:br>
              <a:rPr lang="x-none" sz="3600">
                <a:solidFill>
                  <a:schemeClr val="tx2"/>
                </a:solidFill>
                <a:latin typeface="+mj-lt"/>
              </a:rPr>
            </a:br>
            <a:endParaRPr lang="sr-Latn-CS" sz="3600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295400"/>
            <a:ext cx="9144000" cy="2205038"/>
          </a:xfrm>
        </p:spPr>
        <p:txBody>
          <a:bodyPr>
            <a:normAutofit/>
          </a:bodyPr>
          <a:lstStyle/>
          <a:p>
            <a:pPr algn="just"/>
            <a:r>
              <a:rPr lang="sr-Cyrl-CS" sz="2400" dirty="0" smtClean="0"/>
              <a:t>       </a:t>
            </a:r>
            <a:r>
              <a:rPr lang="x-none" sz="2400" smtClean="0"/>
              <a:t>Основни </a:t>
            </a:r>
            <a:r>
              <a:rPr lang="x-none" sz="2400"/>
              <a:t>знаци ПБ су брадикинеза, ригидитет, тремор и постурална </a:t>
            </a:r>
            <a:r>
              <a:rPr lang="x-none" sz="2400" smtClean="0"/>
              <a:t>нестабилност</a:t>
            </a:r>
            <a:endParaRPr lang="sr-Cyrl-CS" sz="2400" dirty="0" smtClean="0"/>
          </a:p>
          <a:p>
            <a:pPr algn="just"/>
            <a:r>
              <a:rPr lang="x-none" sz="2400" smtClean="0"/>
              <a:t> </a:t>
            </a:r>
            <a:r>
              <a:rPr lang="x-none" sz="2400"/>
              <a:t>болест праћена и </a:t>
            </a:r>
            <a:r>
              <a:rPr lang="x-none" sz="2400" smtClean="0"/>
              <a:t>ве</a:t>
            </a:r>
            <a:r>
              <a:rPr lang="sr-Cyrl-CS" sz="2400" dirty="0" smtClean="0"/>
              <a:t>ћ</a:t>
            </a:r>
            <a:r>
              <a:rPr lang="x-none" sz="2400" smtClean="0"/>
              <a:t>им </a:t>
            </a:r>
            <a:r>
              <a:rPr lang="x-none" sz="2400"/>
              <a:t>бројем других </a:t>
            </a:r>
            <a:r>
              <a:rPr lang="x-none" sz="2400" smtClean="0"/>
              <a:t> </a:t>
            </a:r>
            <a:r>
              <a:rPr lang="x-none" sz="2400"/>
              <a:t>клиничких </a:t>
            </a:r>
            <a:r>
              <a:rPr lang="x-none" sz="2400" smtClean="0"/>
              <a:t>знакова</a:t>
            </a:r>
            <a:endParaRPr lang="x-none" sz="2400"/>
          </a:p>
          <a:p>
            <a:endParaRPr lang="sr-Latn-CS" sz="2400" dirty="0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extLst>
            <a:ext uri="{909E8E84-426E-40dd-AFC4-6F175D3DCCD1}">
              <a14:hiddenFill xmlns="" xmlns:a14="http://schemas.microsoft.com/office/drawing/2007/7/7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07/7/7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07/7/7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sr-Latn-CS"/>
          </a:p>
        </p:txBody>
      </p:sp>
      <p:pic>
        <p:nvPicPr>
          <p:cNvPr id="6" name="Picture 4" descr="E:\MARKO, Dokumenta, Vazno!!!\Parkonson slike materijal\x44624189032627267554.jpg"/>
          <p:cNvPicPr>
            <a:picLocks noChangeAspect="1" noChangeArrowheads="1"/>
          </p:cNvPicPr>
          <p:nvPr/>
        </p:nvPicPr>
        <p:blipFill>
          <a:blip r:embed="rId2">
            <a:extLst>
              <a:ext uri="28A0092B-C50C-407e-A947-70E740481C1C">
                <a14:useLocalDpi xmlns="" xmlns:a14="http://schemas.microsoft.com/office/drawing/2007/7/7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2984499"/>
            <a:ext cx="5867400" cy="3644901"/>
          </a:xfrm>
          <a:prstGeom prst="rect">
            <a:avLst/>
          </a:prstGeom>
          <a:extLst>
            <a:ext uri="{909E8E84-426E-40dd-AFC4-6F175D3DCCD1}">
              <a14:hiddenFill xmlns="" xmlns:a14="http://schemas.microsoft.com/office/drawing/2007/7/7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="" xmlns:a14="http://schemas.microsoft.com/office/drawing/2007/7/7/main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  <a:ext uri="{53640926-AAD7-44d8-BBD7-CCE9431645EC}">
              <a14:shadowObscured xmlns="" xmlns:a14="http://schemas.microsoft.com/office/drawing/2007/7/7/main" val="1"/>
            </a:ext>
          </a:extLst>
        </p:spPr>
      </p:pic>
    </p:spTree>
    <p:extLst>
      <p:ext uri="{BB962C8B-B14F-4D97-AF65-F5344CB8AC3E}">
        <p14:creationId xmlns="" xmlns:p14="http://schemas.microsoft.com/office/powerpoint/2007/7/12/main" val="84077940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07/7/12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Мишићни</a:t>
            </a:r>
            <a:r>
              <a:rPr lang="sr-Latn-C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тонус</a:t>
            </a:r>
            <a:endParaRPr lang="sr-Latn-C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90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sr-Cyrl-CS" dirty="0" smtClean="0"/>
              <a:t>Затегнутост</a:t>
            </a:r>
            <a:r>
              <a:rPr lang="sr-Latn-CS" dirty="0" smtClean="0"/>
              <a:t> </a:t>
            </a:r>
            <a:r>
              <a:rPr lang="sr-Cyrl-CS" dirty="0" smtClean="0"/>
              <a:t>здравог</a:t>
            </a:r>
            <a:r>
              <a:rPr lang="sr-Latn-CS" dirty="0" smtClean="0"/>
              <a:t> </a:t>
            </a:r>
            <a:r>
              <a:rPr lang="sr-Cyrl-CS" dirty="0" smtClean="0"/>
              <a:t>неконтрахованог</a:t>
            </a:r>
            <a:r>
              <a:rPr lang="sr-Latn-CS" dirty="0" smtClean="0"/>
              <a:t> </a:t>
            </a:r>
            <a:r>
              <a:rPr lang="sr-Cyrl-CS" dirty="0" smtClean="0"/>
              <a:t>мишића</a:t>
            </a:r>
            <a:r>
              <a:rPr lang="sr-Latn-CS" dirty="0" smtClean="0"/>
              <a:t>.</a:t>
            </a:r>
            <a:r>
              <a:rPr lang="sr-Cyrl-CS" dirty="0" smtClean="0"/>
              <a:t> Рефлексни</a:t>
            </a:r>
            <a:r>
              <a:rPr lang="sr-Latn-CS" dirty="0" smtClean="0"/>
              <a:t> </a:t>
            </a:r>
            <a:r>
              <a:rPr lang="sr-Cyrl-CS" dirty="0" smtClean="0"/>
              <a:t>феномен</a:t>
            </a:r>
            <a:r>
              <a:rPr lang="sr-Latn-CS" dirty="0" smtClean="0"/>
              <a:t> </a:t>
            </a:r>
            <a:r>
              <a:rPr lang="sr-Cyrl-CS" dirty="0" smtClean="0"/>
              <a:t>који</a:t>
            </a:r>
            <a:r>
              <a:rPr lang="sr-Latn-CS" dirty="0" smtClean="0"/>
              <a:t> </a:t>
            </a:r>
            <a:r>
              <a:rPr lang="sr-Cyrl-CS" dirty="0" smtClean="0"/>
              <a:t>се</a:t>
            </a:r>
            <a:r>
              <a:rPr lang="sr-Latn-CS" dirty="0" smtClean="0"/>
              <a:t> </a:t>
            </a:r>
            <a:r>
              <a:rPr lang="sr-Cyrl-CS" dirty="0" smtClean="0"/>
              <a:t>одиграва</a:t>
            </a:r>
            <a:r>
              <a:rPr lang="sr-Latn-CS" dirty="0" smtClean="0"/>
              <a:t> </a:t>
            </a:r>
            <a:r>
              <a:rPr lang="sr-Cyrl-CS" dirty="0" smtClean="0"/>
              <a:t>на</a:t>
            </a:r>
            <a:r>
              <a:rPr lang="sr-Latn-CS" dirty="0" smtClean="0"/>
              <a:t> </a:t>
            </a:r>
            <a:r>
              <a:rPr lang="sr-Cyrl-CS" dirty="0" smtClean="0"/>
              <a:t>нивоу</a:t>
            </a:r>
            <a:r>
              <a:rPr lang="sr-Latn-CS" dirty="0" smtClean="0"/>
              <a:t> </a:t>
            </a:r>
            <a:r>
              <a:rPr lang="sr-Cyrl-CS" dirty="0" smtClean="0"/>
              <a:t>рефлекса</a:t>
            </a:r>
            <a:r>
              <a:rPr lang="sr-Latn-CS" dirty="0" smtClean="0"/>
              <a:t> </a:t>
            </a:r>
            <a:r>
              <a:rPr lang="sr-Cyrl-CS" dirty="0" smtClean="0"/>
              <a:t>на</a:t>
            </a:r>
            <a:r>
              <a:rPr lang="sr-Latn-CS" dirty="0" smtClean="0"/>
              <a:t> </a:t>
            </a:r>
            <a:r>
              <a:rPr lang="sr-Cyrl-CS" dirty="0" smtClean="0"/>
              <a:t>истезање</a:t>
            </a:r>
            <a:endParaRPr lang="sr-Latn-CS" dirty="0"/>
          </a:p>
          <a:p>
            <a:r>
              <a:rPr lang="sr-Cyrl-CS" dirty="0" smtClean="0"/>
              <a:t>Утицај</a:t>
            </a:r>
            <a:r>
              <a:rPr lang="sr-Latn-CS" dirty="0" smtClean="0"/>
              <a:t> </a:t>
            </a:r>
            <a:r>
              <a:rPr lang="sr-Cyrl-CS" dirty="0" smtClean="0"/>
              <a:t>ЦНС</a:t>
            </a:r>
            <a:r>
              <a:rPr lang="sr-Latn-CS" dirty="0" smtClean="0"/>
              <a:t> </a:t>
            </a:r>
            <a:r>
              <a:rPr lang="sr-Cyrl-CS" dirty="0" smtClean="0"/>
              <a:t>на</a:t>
            </a:r>
            <a:r>
              <a:rPr lang="sr-Latn-CS" dirty="0" smtClean="0"/>
              <a:t> </a:t>
            </a:r>
            <a:r>
              <a:rPr lang="sr-Cyrl-CS" dirty="0" smtClean="0"/>
              <a:t>тонус</a:t>
            </a:r>
            <a:r>
              <a:rPr lang="sr-Latn-CS" dirty="0" smtClean="0"/>
              <a:t>: tractus corticospinalis-</a:t>
            </a:r>
            <a:r>
              <a:rPr lang="sr-Cyrl-CS" dirty="0" smtClean="0"/>
              <a:t>спастичност</a:t>
            </a:r>
            <a:r>
              <a:rPr lang="sr-Latn-CS" dirty="0" smtClean="0"/>
              <a:t>; </a:t>
            </a:r>
            <a:r>
              <a:rPr lang="sr-Cyrl-CS" dirty="0" smtClean="0"/>
              <a:t>екстрапирамидни</a:t>
            </a:r>
            <a:r>
              <a:rPr lang="sr-Latn-CS" dirty="0" smtClean="0"/>
              <a:t>-</a:t>
            </a:r>
            <a:r>
              <a:rPr lang="sr-Cyrl-CS" dirty="0" smtClean="0"/>
              <a:t>хипертонију</a:t>
            </a:r>
            <a:r>
              <a:rPr lang="sr-Latn-CS" dirty="0" smtClean="0"/>
              <a:t>; </a:t>
            </a:r>
            <a:r>
              <a:rPr lang="sr-Cyrl-CS" dirty="0" smtClean="0"/>
              <a:t>ретикуларна</a:t>
            </a:r>
            <a:r>
              <a:rPr lang="sr-Latn-CS" dirty="0" smtClean="0"/>
              <a:t> </a:t>
            </a:r>
            <a:r>
              <a:rPr lang="sr-Cyrl-CS" dirty="0" smtClean="0"/>
              <a:t>формација</a:t>
            </a:r>
            <a:r>
              <a:rPr lang="sr-Latn-CS" dirty="0" smtClean="0"/>
              <a:t>-</a:t>
            </a:r>
            <a:r>
              <a:rPr lang="sr-Cyrl-CS" dirty="0" smtClean="0"/>
              <a:t>децеребрациона</a:t>
            </a:r>
            <a:r>
              <a:rPr lang="sr-Latn-CS" dirty="0" smtClean="0"/>
              <a:t> </a:t>
            </a:r>
            <a:r>
              <a:rPr lang="sr-Cyrl-CS" dirty="0" smtClean="0"/>
              <a:t>ригидност</a:t>
            </a:r>
            <a:r>
              <a:rPr lang="sr-Latn-CS" dirty="0" smtClean="0"/>
              <a:t>; </a:t>
            </a:r>
            <a:r>
              <a:rPr lang="sr-Cyrl-CS" dirty="0" smtClean="0"/>
              <a:t>мали</a:t>
            </a:r>
            <a:r>
              <a:rPr lang="sr-Latn-CS" dirty="0" smtClean="0"/>
              <a:t> </a:t>
            </a:r>
            <a:r>
              <a:rPr lang="sr-Cyrl-CS" dirty="0" smtClean="0"/>
              <a:t>мозак</a:t>
            </a:r>
            <a:r>
              <a:rPr lang="sr-Latn-CS" dirty="0" smtClean="0"/>
              <a:t>-</a:t>
            </a:r>
            <a:r>
              <a:rPr lang="sr-Cyrl-CS" dirty="0" smtClean="0"/>
              <a:t>хипотонију</a:t>
            </a:r>
            <a:endParaRPr lang="sr-Latn-CS" dirty="0"/>
          </a:p>
        </p:txBody>
      </p:sp>
    </p:spTree>
  </p:cSld>
  <p:clrMapOvr>
    <a:masterClrMapping/>
  </p:clrMapOvr>
  <p:transition spd="slow">
    <p:split orient="vert"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2844" y="0"/>
            <a:ext cx="9001156" cy="1143000"/>
          </a:xfrm>
        </p:spPr>
        <p:txBody>
          <a:bodyPr>
            <a:noAutofit/>
          </a:bodyPr>
          <a:lstStyle/>
          <a:p>
            <a:pPr lvl="2" algn="l" rtl="0">
              <a:spcBef>
                <a:spcPct val="0"/>
              </a:spcBef>
            </a:pPr>
            <a:r>
              <a:rPr lang="x-none" sz="320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Акинезија – брадикинезија – хипокинезија</a:t>
            </a:r>
            <a:r>
              <a:rPr lang="x-none" sz="3600">
                <a:solidFill>
                  <a:schemeClr val="tx2"/>
                </a:solidFill>
                <a:latin typeface="+mj-lt"/>
              </a:rPr>
              <a:t/>
            </a:r>
            <a:br>
              <a:rPr lang="x-none" sz="3600">
                <a:solidFill>
                  <a:schemeClr val="tx2"/>
                </a:solidFill>
                <a:latin typeface="+mj-lt"/>
              </a:rPr>
            </a:br>
            <a:endParaRPr lang="sr-Latn-CS" sz="3600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685800"/>
            <a:ext cx="8915400" cy="2362200"/>
          </a:xfrm>
        </p:spPr>
        <p:txBody>
          <a:bodyPr>
            <a:normAutofit fontScale="25000" lnSpcReduction="20000"/>
          </a:bodyPr>
          <a:lstStyle/>
          <a:p>
            <a:pPr algn="just">
              <a:buNone/>
            </a:pPr>
            <a:r>
              <a:rPr lang="sr-Cyrl-CS" dirty="0" smtClean="0"/>
              <a:t>        </a:t>
            </a:r>
            <a:r>
              <a:rPr lang="en-US" dirty="0" smtClean="0"/>
              <a:t>    </a:t>
            </a:r>
            <a:r>
              <a:rPr lang="sr-Cyrl-CS" sz="8600" dirty="0" smtClean="0"/>
              <a:t>А</a:t>
            </a:r>
            <a:r>
              <a:rPr lang="x-none" sz="8600" smtClean="0"/>
              <a:t>кинезиј</a:t>
            </a:r>
            <a:r>
              <a:rPr lang="sr-Cyrl-CS" sz="8600" dirty="0" smtClean="0"/>
              <a:t>а</a:t>
            </a:r>
            <a:r>
              <a:rPr lang="x-none" sz="8600" smtClean="0"/>
              <a:t>  </a:t>
            </a:r>
            <a:r>
              <a:rPr lang="x-none" sz="8600"/>
              <a:t>проблеми у </a:t>
            </a:r>
            <a:r>
              <a:rPr lang="x-none" sz="8600" smtClean="0"/>
              <a:t>започињању </a:t>
            </a:r>
            <a:r>
              <a:rPr lang="x-none" sz="8600"/>
              <a:t>покрета. Хипокинезија представља смањену амплитуду покрета. Брадикинезија обухвата спорост покрета, губитак ритма и </a:t>
            </a:r>
            <a:r>
              <a:rPr lang="x-none" sz="8600" smtClean="0"/>
              <a:t>сиромаштво</a:t>
            </a:r>
            <a:r>
              <a:rPr lang="sr-Cyrl-CS" sz="8600" dirty="0" smtClean="0"/>
              <a:t> </a:t>
            </a:r>
            <a:r>
              <a:rPr lang="x-none" sz="8600" smtClean="0"/>
              <a:t> спонт</a:t>
            </a:r>
            <a:r>
              <a:rPr lang="sr-Cyrl-CS" sz="8600" dirty="0" smtClean="0"/>
              <a:t>а</a:t>
            </a:r>
            <a:r>
              <a:rPr lang="x-none" sz="8600" smtClean="0"/>
              <a:t>не </a:t>
            </a:r>
            <a:r>
              <a:rPr lang="x-none" sz="8600"/>
              <a:t>моторике. </a:t>
            </a:r>
            <a:endParaRPr lang="sr-Cyrl-CS" sz="8600" dirty="0" smtClean="0"/>
          </a:p>
          <a:p>
            <a:pPr algn="just">
              <a:buNone/>
            </a:pPr>
            <a:endParaRPr lang="sr-Cyrl-CS" sz="4000" dirty="0" smtClean="0">
              <a:solidFill>
                <a:schemeClr val="tx2"/>
              </a:solidFill>
            </a:endParaRPr>
          </a:p>
          <a:p>
            <a:pPr algn="just">
              <a:buNone/>
            </a:pPr>
            <a:endParaRPr lang="sr-Cyrl-CS" sz="4000" dirty="0" smtClean="0">
              <a:solidFill>
                <a:schemeClr val="tx2"/>
              </a:solidFill>
            </a:endParaRPr>
          </a:p>
          <a:p>
            <a:pPr algn="just">
              <a:buNone/>
            </a:pPr>
            <a:endParaRPr lang="sr-Cyrl-CS" sz="7200" dirty="0" smtClean="0">
              <a:solidFill>
                <a:schemeClr val="tx2"/>
              </a:solidFill>
            </a:endParaRPr>
          </a:p>
          <a:p>
            <a:pPr algn="just">
              <a:buNone/>
            </a:pPr>
            <a:r>
              <a:rPr lang="x-none" sz="7200" smtClean="0">
                <a:solidFill>
                  <a:schemeClr val="tx2"/>
                </a:solidFill>
              </a:rPr>
              <a:t>Ригидитет</a:t>
            </a:r>
            <a:endParaRPr lang="en-US" sz="7200" dirty="0" smtClean="0">
              <a:solidFill>
                <a:schemeClr val="tx2"/>
              </a:solidFill>
            </a:endParaRPr>
          </a:p>
          <a:p>
            <a:pPr>
              <a:buNone/>
            </a:pPr>
            <a:r>
              <a:rPr lang="x-none" sz="2400" smtClean="0">
                <a:solidFill>
                  <a:schemeClr val="tx2"/>
                </a:solidFill>
              </a:rPr>
              <a:t/>
            </a:r>
            <a:br>
              <a:rPr lang="x-none" sz="2400" smtClean="0">
                <a:solidFill>
                  <a:schemeClr val="tx2"/>
                </a:solidFill>
              </a:rPr>
            </a:br>
            <a:endParaRPr lang="x-none" sz="2300"/>
          </a:p>
          <a:p>
            <a:pPr marL="0" indent="0" algn="just">
              <a:buNone/>
            </a:pPr>
            <a:endParaRPr lang="x-none"/>
          </a:p>
          <a:p>
            <a:pPr algn="just"/>
            <a:endParaRPr lang="sr-Latn-CS" dirty="0"/>
          </a:p>
        </p:txBody>
      </p:sp>
      <p:sp>
        <p:nvSpPr>
          <p:cNvPr id="4" name="Rectangle 3"/>
          <p:cNvSpPr/>
          <p:nvPr/>
        </p:nvSpPr>
        <p:spPr>
          <a:xfrm>
            <a:off x="76200" y="2133600"/>
            <a:ext cx="8534400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 smtClean="0"/>
              <a:t>    </a:t>
            </a:r>
            <a:r>
              <a:rPr lang="sr-Cyrl-CS" sz="3200" dirty="0" smtClean="0"/>
              <a:t>Ригидитет </a:t>
            </a:r>
            <a:r>
              <a:rPr lang="x-none" sz="3200" smtClean="0"/>
              <a:t>означава хипертонију мишића у оквиру ПБ, која се манифестује како проксимално (врат, мишићи раменог и карличног појаса), тако и дистално (шаке, стопала)</a:t>
            </a:r>
            <a:r>
              <a:rPr lang="sr-Cyrl-CS" sz="3200" dirty="0" smtClean="0"/>
              <a:t>. З</a:t>
            </a:r>
            <a:r>
              <a:rPr lang="x-none" sz="3200" smtClean="0"/>
              <a:t>ахвата равномерно агонисте и антагонисте </a:t>
            </a:r>
            <a:r>
              <a:rPr lang="sr-Cyrl-CS" sz="3200" dirty="0" smtClean="0"/>
              <a:t>, а</a:t>
            </a:r>
            <a:r>
              <a:rPr lang="x-none" sz="3200" smtClean="0"/>
              <a:t> јавља се током </a:t>
            </a:r>
            <a:r>
              <a:rPr lang="sr-Cyrl-CS" sz="3200" dirty="0" smtClean="0"/>
              <a:t>целог </a:t>
            </a:r>
            <a:r>
              <a:rPr lang="x-none" sz="3200" smtClean="0"/>
              <a:t>покрета. Тај неселективни распоред </a:t>
            </a:r>
            <a:r>
              <a:rPr lang="sr-Cyrl-CS" sz="3200" dirty="0" smtClean="0"/>
              <a:t> </a:t>
            </a:r>
            <a:r>
              <a:rPr lang="x-none" sz="3200" smtClean="0"/>
              <a:t>ригидитета је објашњење за типичан семифлектирани положај болесник</a:t>
            </a:r>
            <a:r>
              <a:rPr lang="sr-Cyrl-CS" sz="3200" dirty="0" smtClean="0"/>
              <a:t>а</a:t>
            </a:r>
            <a:endParaRPr lang="en-US" sz="3200" dirty="0" smtClean="0"/>
          </a:p>
          <a:p>
            <a:endParaRPr lang="en-US" sz="3200" dirty="0"/>
          </a:p>
        </p:txBody>
      </p:sp>
      <p:sp>
        <p:nvSpPr>
          <p:cNvPr id="5" name="Rectangle 4"/>
          <p:cNvSpPr/>
          <p:nvPr/>
        </p:nvSpPr>
        <p:spPr>
          <a:xfrm>
            <a:off x="0" y="3962400"/>
            <a:ext cx="4572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x-none" sz="2400" smtClean="0">
                <a:solidFill>
                  <a:schemeClr val="tx2"/>
                </a:solidFill>
              </a:rPr>
              <a:t/>
            </a:r>
            <a:br>
              <a:rPr lang="x-none" sz="2400" smtClean="0">
                <a:solidFill>
                  <a:schemeClr val="tx2"/>
                </a:solidFill>
              </a:rPr>
            </a:br>
            <a:endParaRPr lang="en-US" sz="2400" dirty="0"/>
          </a:p>
        </p:txBody>
      </p:sp>
      <p:sp>
        <p:nvSpPr>
          <p:cNvPr id="6" name="Rectangle 5"/>
          <p:cNvSpPr/>
          <p:nvPr/>
        </p:nvSpPr>
        <p:spPr>
          <a:xfrm>
            <a:off x="0" y="4267200"/>
            <a:ext cx="91440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000" dirty="0" smtClean="0"/>
              <a:t>      </a:t>
            </a:r>
            <a:r>
              <a:rPr lang="x-none" sz="2000" smtClean="0"/>
              <a:t> </a:t>
            </a:r>
            <a:endParaRPr lang="x-none" sz="2000"/>
          </a:p>
        </p:txBody>
      </p:sp>
    </p:spTree>
    <p:extLst>
      <p:ext uri="{BB962C8B-B14F-4D97-AF65-F5344CB8AC3E}">
        <p14:creationId xmlns="" xmlns:p14="http://schemas.microsoft.com/office/powerpoint/2007/7/12/main" val="54527244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07/7/12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CS" dirty="0" smtClean="0"/>
              <a:t>Тремор код ПБ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x-none" sz="2800" smtClean="0"/>
              <a:t>почетни симптом ПБ</a:t>
            </a:r>
            <a:r>
              <a:rPr lang="sr-Cyrl-CS" sz="2800" dirty="0" smtClean="0"/>
              <a:t> </a:t>
            </a:r>
            <a:r>
              <a:rPr lang="x-none" sz="2800" smtClean="0"/>
              <a:t>две трећине болесни</a:t>
            </a:r>
            <a:r>
              <a:rPr lang="sr-Cyrl-CS" sz="2800" dirty="0" smtClean="0"/>
              <a:t>ка. К</a:t>
            </a:r>
            <a:r>
              <a:rPr lang="x-none" sz="2800" smtClean="0"/>
              <a:t>од 20-30% болесника тремор се никад не појављује у току болести. Обично почиње асиметр</a:t>
            </a:r>
            <a:r>
              <a:rPr lang="sr-Cyrl-CS" sz="2800" dirty="0" smtClean="0"/>
              <a:t>и</a:t>
            </a:r>
            <a:r>
              <a:rPr lang="x-none" sz="2800" smtClean="0"/>
              <a:t>чно на руци, а </a:t>
            </a:r>
            <a:r>
              <a:rPr lang="sr-Cyrl-CS" sz="2800" dirty="0" smtClean="0"/>
              <a:t>10</a:t>
            </a:r>
            <a:r>
              <a:rPr lang="x-none" sz="2800" smtClean="0"/>
              <a:t> пута ређе на нози. </a:t>
            </a:r>
            <a:r>
              <a:rPr lang="sr-Cyrl-CS" sz="2800" dirty="0" smtClean="0"/>
              <a:t>У</a:t>
            </a:r>
            <a:r>
              <a:rPr lang="x-none" sz="2800" smtClean="0"/>
              <a:t>поређује се са ›› бројањем новца ‹‹ или› прављењем пилула ‹‹ . </a:t>
            </a:r>
            <a:r>
              <a:rPr lang="sr-Cyrl-CS" sz="2800" dirty="0" smtClean="0"/>
              <a:t>О</a:t>
            </a:r>
            <a:r>
              <a:rPr lang="x-none" sz="2800" smtClean="0"/>
              <a:t>бично </a:t>
            </a:r>
            <a:r>
              <a:rPr lang="sr-Cyrl-CS" sz="2800" dirty="0" smtClean="0"/>
              <a:t>се </a:t>
            </a:r>
            <a:r>
              <a:rPr lang="x-none" sz="2800" smtClean="0"/>
              <a:t>шири на ист</a:t>
            </a:r>
            <a:r>
              <a:rPr lang="sr-Cyrl-CS" sz="2800" dirty="0" smtClean="0"/>
              <a:t>о</a:t>
            </a:r>
            <a:r>
              <a:rPr lang="x-none" sz="2800" smtClean="0"/>
              <a:t>страну ногу или на другу руку, а касније може да се јави и на доњој вилици, уснама, језику</a:t>
            </a:r>
            <a:r>
              <a:rPr lang="sr-Cyrl-CS" sz="2800" dirty="0" smtClean="0"/>
              <a:t>. Т</a:t>
            </a:r>
            <a:r>
              <a:rPr lang="x-none" sz="2800" smtClean="0"/>
              <a:t>ремор главе јавља у каснијим фазама болести. У почетку болести тремор је </a:t>
            </a:r>
            <a:r>
              <a:rPr lang="sr-Cyrl-CS" sz="2800" dirty="0" smtClean="0"/>
              <a:t>повреме</a:t>
            </a:r>
            <a:r>
              <a:rPr lang="x-none" sz="2800" smtClean="0"/>
              <a:t>н и најчешће се провоцира узбуђењем. Често се погоршава током хода, а губи током сна.</a:t>
            </a:r>
          </a:p>
          <a:p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07/7/12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CS" dirty="0" smtClean="0"/>
              <a:t>Лечење</a:t>
            </a:r>
            <a:r>
              <a:rPr lang="sr-Latn-CS" dirty="0" smtClean="0"/>
              <a:t> </a:t>
            </a:r>
            <a:r>
              <a:rPr lang="sr-Cyrl-CS" dirty="0" smtClean="0"/>
              <a:t>паркинсонизма</a:t>
            </a:r>
            <a:endParaRPr lang="sr-Latn-CS" dirty="0"/>
          </a:p>
        </p:txBody>
      </p:sp>
      <p:sp>
        <p:nvSpPr>
          <p:cNvPr id="972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sr-Cyrl-CS" dirty="0" smtClean="0"/>
              <a:t>Медикаментно</a:t>
            </a:r>
            <a:r>
              <a:rPr lang="sr-Latn-CS" dirty="0" smtClean="0"/>
              <a:t>:</a:t>
            </a:r>
            <a:r>
              <a:rPr lang="sr-Cyrl-CS" dirty="0" smtClean="0"/>
              <a:t> А</a:t>
            </a:r>
            <a:r>
              <a:rPr lang="sr-Latn-CS" dirty="0" smtClean="0"/>
              <a:t>kineton, </a:t>
            </a:r>
            <a:r>
              <a:rPr lang="sr-Cyrl-CS" dirty="0" smtClean="0"/>
              <a:t>А</a:t>
            </a:r>
            <a:r>
              <a:rPr lang="sr-Latn-CS" dirty="0" smtClean="0"/>
              <a:t>parcan, Nacom</a:t>
            </a:r>
            <a:r>
              <a:rPr lang="sr-Cyrl-CS" dirty="0" smtClean="0"/>
              <a:t>...</a:t>
            </a:r>
            <a:endParaRPr lang="sr-Latn-CS" dirty="0"/>
          </a:p>
          <a:p>
            <a:r>
              <a:rPr lang="sr-Cyrl-CS" dirty="0" smtClean="0"/>
              <a:t>Физикално</a:t>
            </a:r>
            <a:r>
              <a:rPr lang="sr-Latn-CS" dirty="0" smtClean="0"/>
              <a:t>: </a:t>
            </a:r>
            <a:r>
              <a:rPr lang="sr-Cyrl-CS" dirty="0" smtClean="0"/>
              <a:t>кинези</a:t>
            </a:r>
            <a:r>
              <a:rPr lang="sr-Latn-CS" dirty="0" smtClean="0"/>
              <a:t>, </a:t>
            </a:r>
            <a:r>
              <a:rPr lang="sr-Cyrl-CS" dirty="0" smtClean="0"/>
              <a:t>хидро</a:t>
            </a:r>
            <a:r>
              <a:rPr lang="sr-Latn-CS" dirty="0" smtClean="0"/>
              <a:t>, </a:t>
            </a:r>
            <a:r>
              <a:rPr lang="sr-Cyrl-CS" dirty="0" smtClean="0"/>
              <a:t>радна</a:t>
            </a:r>
            <a:r>
              <a:rPr lang="sr-Latn-CS" dirty="0" smtClean="0"/>
              <a:t>, </a:t>
            </a:r>
            <a:r>
              <a:rPr lang="sr-Cyrl-CS" dirty="0" smtClean="0"/>
              <a:t>психотерапија</a:t>
            </a:r>
            <a:r>
              <a:rPr lang="sr-Latn-CS" dirty="0" smtClean="0"/>
              <a:t>, </a:t>
            </a:r>
            <a:r>
              <a:rPr lang="sr-Cyrl-CS" dirty="0" smtClean="0"/>
              <a:t>програм</a:t>
            </a:r>
            <a:r>
              <a:rPr lang="sr-Latn-CS" dirty="0" smtClean="0"/>
              <a:t> </a:t>
            </a:r>
            <a:r>
              <a:rPr lang="sr-Cyrl-CS" dirty="0" smtClean="0"/>
              <a:t>социјалног</a:t>
            </a:r>
            <a:r>
              <a:rPr lang="sr-Latn-CS" dirty="0" smtClean="0"/>
              <a:t> </a:t>
            </a:r>
            <a:r>
              <a:rPr lang="sr-Cyrl-CS" dirty="0" smtClean="0"/>
              <a:t>збрињавања</a:t>
            </a:r>
          </a:p>
          <a:p>
            <a:r>
              <a:rPr lang="sr-Cyrl-CS" dirty="0" smtClean="0"/>
              <a:t>Ортотисање и коришћење помагала за кретање</a:t>
            </a:r>
            <a:endParaRPr lang="sr-Latn-CS" dirty="0"/>
          </a:p>
          <a:p>
            <a:r>
              <a:rPr lang="sr-Cyrl-CS" dirty="0" smtClean="0"/>
              <a:t>Циљеви</a:t>
            </a:r>
            <a:r>
              <a:rPr lang="sr-Latn-CS" dirty="0" smtClean="0"/>
              <a:t> </a:t>
            </a:r>
            <a:r>
              <a:rPr lang="sr-Cyrl-CS" dirty="0" smtClean="0"/>
              <a:t>лечења</a:t>
            </a:r>
            <a:r>
              <a:rPr lang="sr-Latn-CS" dirty="0" smtClean="0"/>
              <a:t>: </a:t>
            </a:r>
            <a:r>
              <a:rPr lang="sr-Cyrl-CS" dirty="0" smtClean="0"/>
              <a:t>да</a:t>
            </a:r>
            <a:r>
              <a:rPr lang="sr-Latn-CS" dirty="0" smtClean="0"/>
              <a:t> </a:t>
            </a:r>
            <a:r>
              <a:rPr lang="sr-Cyrl-CS" dirty="0" smtClean="0"/>
              <a:t>болесник</a:t>
            </a:r>
            <a:r>
              <a:rPr lang="sr-Latn-CS" dirty="0" smtClean="0"/>
              <a:t> </a:t>
            </a:r>
            <a:r>
              <a:rPr lang="sr-Cyrl-CS" dirty="0" smtClean="0"/>
              <a:t>што</a:t>
            </a:r>
            <a:r>
              <a:rPr lang="sr-Latn-CS" dirty="0" smtClean="0"/>
              <a:t> </a:t>
            </a:r>
            <a:r>
              <a:rPr lang="sr-Cyrl-CS" dirty="0" smtClean="0"/>
              <a:t>дуже</a:t>
            </a:r>
            <a:r>
              <a:rPr lang="sr-Latn-CS" dirty="0" smtClean="0"/>
              <a:t> </a:t>
            </a:r>
            <a:r>
              <a:rPr lang="sr-Cyrl-CS" dirty="0" smtClean="0"/>
              <a:t>остане</a:t>
            </a:r>
            <a:r>
              <a:rPr lang="sr-Latn-CS" dirty="0" smtClean="0"/>
              <a:t> </a:t>
            </a:r>
            <a:r>
              <a:rPr lang="sr-Cyrl-CS" dirty="0" smtClean="0"/>
              <a:t>покретан</a:t>
            </a:r>
            <a:r>
              <a:rPr lang="sr-Latn-CS" dirty="0" smtClean="0"/>
              <a:t> </a:t>
            </a:r>
            <a:r>
              <a:rPr lang="sr-Cyrl-CS" dirty="0" smtClean="0"/>
              <a:t>и</a:t>
            </a:r>
            <a:r>
              <a:rPr lang="sr-Latn-CS" dirty="0" smtClean="0"/>
              <a:t> </a:t>
            </a:r>
            <a:r>
              <a:rPr lang="sr-Cyrl-CS" dirty="0" smtClean="0"/>
              <a:t>активан</a:t>
            </a:r>
            <a:r>
              <a:rPr lang="sr-Latn-CS" dirty="0" smtClean="0"/>
              <a:t>, </a:t>
            </a:r>
            <a:r>
              <a:rPr lang="sr-Cyrl-CS" dirty="0" smtClean="0"/>
              <a:t>лечити</a:t>
            </a:r>
            <a:r>
              <a:rPr lang="sr-Latn-CS" dirty="0" smtClean="0"/>
              <a:t> </a:t>
            </a:r>
            <a:r>
              <a:rPr lang="sr-Cyrl-CS" dirty="0" smtClean="0"/>
              <a:t>контрактуре</a:t>
            </a:r>
            <a:r>
              <a:rPr lang="sr-Latn-CS" dirty="0" smtClean="0"/>
              <a:t>, </a:t>
            </a:r>
            <a:r>
              <a:rPr lang="sr-Cyrl-CS" dirty="0" smtClean="0"/>
              <a:t>кориговати</a:t>
            </a:r>
            <a:r>
              <a:rPr lang="sr-Latn-CS" dirty="0" smtClean="0"/>
              <a:t> </a:t>
            </a:r>
            <a:r>
              <a:rPr lang="sr-Cyrl-CS" dirty="0" smtClean="0"/>
              <a:t>став</a:t>
            </a:r>
            <a:r>
              <a:rPr lang="sr-Latn-CS" dirty="0" smtClean="0"/>
              <a:t> </a:t>
            </a:r>
            <a:r>
              <a:rPr lang="sr-Cyrl-CS" dirty="0" smtClean="0"/>
              <a:t>и</a:t>
            </a:r>
            <a:r>
              <a:rPr lang="sr-Latn-CS" dirty="0" smtClean="0"/>
              <a:t> </a:t>
            </a:r>
            <a:r>
              <a:rPr lang="sr-Cyrl-CS" dirty="0" smtClean="0"/>
              <a:t>тежиште</a:t>
            </a:r>
            <a:r>
              <a:rPr lang="sr-Latn-CS" dirty="0" smtClean="0"/>
              <a:t>, </a:t>
            </a:r>
            <a:r>
              <a:rPr lang="sr-Cyrl-CS" dirty="0" smtClean="0"/>
              <a:t>координисати</a:t>
            </a:r>
            <a:r>
              <a:rPr lang="sr-Latn-CS" dirty="0" smtClean="0"/>
              <a:t> </a:t>
            </a:r>
            <a:r>
              <a:rPr lang="sr-Cyrl-CS" dirty="0" smtClean="0"/>
              <a:t>ход</a:t>
            </a:r>
            <a:endParaRPr lang="sr-Latn-CS" dirty="0"/>
          </a:p>
          <a:p>
            <a:endParaRPr lang="sr-Latn-CS" dirty="0"/>
          </a:p>
        </p:txBody>
      </p:sp>
    </p:spTree>
  </p:cSld>
  <p:clrMapOvr>
    <a:masterClrMapping/>
  </p:clrMapOvr>
  <p:transition spd="slow">
    <p:split orient="vert"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Latn-CS"/>
              <a:t>Freezing fenomen</a:t>
            </a:r>
          </a:p>
        </p:txBody>
      </p:sp>
      <p:sp>
        <p:nvSpPr>
          <p:cNvPr id="983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sr-Cyrl-CS" dirty="0" smtClean="0"/>
              <a:t>Коришћење</a:t>
            </a:r>
            <a:r>
              <a:rPr lang="sr-Latn-CS" dirty="0" smtClean="0"/>
              <a:t> </a:t>
            </a:r>
            <a:r>
              <a:rPr lang="sr-Cyrl-CS" dirty="0" smtClean="0"/>
              <a:t>антифризинг</a:t>
            </a:r>
            <a:r>
              <a:rPr lang="sr-Latn-CS" dirty="0" smtClean="0"/>
              <a:t> </a:t>
            </a:r>
            <a:r>
              <a:rPr lang="sr-Cyrl-CS" dirty="0" smtClean="0"/>
              <a:t>штапа</a:t>
            </a:r>
            <a:endParaRPr lang="sr-Latn-CS" dirty="0"/>
          </a:p>
          <a:p>
            <a:r>
              <a:rPr lang="sr-Cyrl-CS" dirty="0" smtClean="0"/>
              <a:t>Ход</a:t>
            </a:r>
            <a:r>
              <a:rPr lang="sr-Latn-CS" dirty="0" smtClean="0"/>
              <a:t> </a:t>
            </a:r>
            <a:r>
              <a:rPr lang="sr-Cyrl-CS" dirty="0" smtClean="0"/>
              <a:t>са</a:t>
            </a:r>
            <a:r>
              <a:rPr lang="sr-Latn-CS" dirty="0" smtClean="0"/>
              <a:t> </a:t>
            </a:r>
            <a:r>
              <a:rPr lang="sr-Cyrl-CS" dirty="0" smtClean="0"/>
              <a:t>подизањем</a:t>
            </a:r>
            <a:r>
              <a:rPr lang="sr-Latn-CS" dirty="0" smtClean="0"/>
              <a:t> </a:t>
            </a:r>
            <a:r>
              <a:rPr lang="sr-Cyrl-CS" dirty="0" smtClean="0"/>
              <a:t>колена</a:t>
            </a:r>
            <a:r>
              <a:rPr lang="sr-Latn-CS" dirty="0" smtClean="0"/>
              <a:t> </a:t>
            </a:r>
            <a:r>
              <a:rPr lang="sr-Cyrl-CS" dirty="0" smtClean="0"/>
              <a:t>високо</a:t>
            </a:r>
            <a:endParaRPr lang="sr-Latn-CS" dirty="0"/>
          </a:p>
          <a:p>
            <a:r>
              <a:rPr lang="sr-Cyrl-CS" dirty="0" smtClean="0"/>
              <a:t>Бројање</a:t>
            </a:r>
            <a:r>
              <a:rPr lang="sr-Latn-CS" dirty="0" smtClean="0"/>
              <a:t> </a:t>
            </a:r>
            <a:r>
              <a:rPr lang="sr-Cyrl-CS" dirty="0" smtClean="0"/>
              <a:t>корака</a:t>
            </a:r>
            <a:r>
              <a:rPr lang="sr-Latn-CS" dirty="0" smtClean="0"/>
              <a:t>, </a:t>
            </a:r>
            <a:r>
              <a:rPr lang="sr-Cyrl-CS" dirty="0" smtClean="0"/>
              <a:t>давање</a:t>
            </a:r>
            <a:r>
              <a:rPr lang="sr-Latn-CS" dirty="0" smtClean="0"/>
              <a:t> </a:t>
            </a:r>
            <a:r>
              <a:rPr lang="sr-Cyrl-CS" dirty="0" smtClean="0"/>
              <a:t>такта</a:t>
            </a:r>
            <a:r>
              <a:rPr lang="sr-Latn-CS" dirty="0" smtClean="0"/>
              <a:t> </a:t>
            </a:r>
            <a:r>
              <a:rPr lang="sr-Cyrl-CS" dirty="0" smtClean="0"/>
              <a:t>при</a:t>
            </a:r>
            <a:r>
              <a:rPr lang="sr-Latn-CS" dirty="0" smtClean="0"/>
              <a:t> </a:t>
            </a:r>
            <a:r>
              <a:rPr lang="sr-Cyrl-CS" dirty="0" smtClean="0"/>
              <a:t>ходу</a:t>
            </a:r>
            <a:endParaRPr lang="sr-Latn-CS" dirty="0"/>
          </a:p>
          <a:p>
            <a:r>
              <a:rPr lang="sr-Cyrl-CS" dirty="0" smtClean="0"/>
              <a:t>Концентрација</a:t>
            </a:r>
            <a:r>
              <a:rPr lang="sr-Latn-CS" dirty="0" smtClean="0"/>
              <a:t>, </a:t>
            </a:r>
            <a:r>
              <a:rPr lang="sr-Cyrl-CS" dirty="0" smtClean="0"/>
              <a:t>имитирање</a:t>
            </a:r>
            <a:r>
              <a:rPr lang="sr-Latn-CS" dirty="0" smtClean="0"/>
              <a:t> </a:t>
            </a:r>
            <a:r>
              <a:rPr lang="sr-Cyrl-CS" dirty="0" smtClean="0"/>
              <a:t>степеништа</a:t>
            </a:r>
            <a:endParaRPr lang="sr-Latn-CS" dirty="0"/>
          </a:p>
          <a:p>
            <a:r>
              <a:rPr lang="sr-Cyrl-CS" dirty="0" smtClean="0"/>
              <a:t>Ход</a:t>
            </a:r>
            <a:r>
              <a:rPr lang="sr-Latn-CS" dirty="0" smtClean="0"/>
              <a:t> </a:t>
            </a:r>
            <a:r>
              <a:rPr lang="sr-Cyrl-CS" dirty="0" smtClean="0"/>
              <a:t>уназад</a:t>
            </a:r>
            <a:r>
              <a:rPr lang="sr-Latn-CS" dirty="0" smtClean="0"/>
              <a:t>, </a:t>
            </a:r>
            <a:r>
              <a:rPr lang="sr-Cyrl-CS" dirty="0" smtClean="0"/>
              <a:t>промена</a:t>
            </a:r>
            <a:r>
              <a:rPr lang="sr-Latn-CS" dirty="0" smtClean="0"/>
              <a:t> </a:t>
            </a:r>
            <a:r>
              <a:rPr lang="sr-Cyrl-CS" dirty="0" smtClean="0"/>
              <a:t>правца</a:t>
            </a:r>
            <a:r>
              <a:rPr lang="sr-Latn-CS" dirty="0" smtClean="0"/>
              <a:t> </a:t>
            </a:r>
            <a:r>
              <a:rPr lang="sr-Cyrl-CS" dirty="0" smtClean="0"/>
              <a:t>кретања</a:t>
            </a:r>
            <a:endParaRPr lang="sr-Latn-CS" dirty="0"/>
          </a:p>
          <a:p>
            <a:r>
              <a:rPr lang="sr-Cyrl-CS" dirty="0" smtClean="0"/>
              <a:t>Лупкање</a:t>
            </a:r>
            <a:r>
              <a:rPr lang="sr-Latn-CS" dirty="0" smtClean="0"/>
              <a:t> </a:t>
            </a:r>
            <a:r>
              <a:rPr lang="sr-Cyrl-CS" dirty="0" smtClean="0"/>
              <a:t>натколеница</a:t>
            </a:r>
            <a:r>
              <a:rPr lang="sr-Latn-CS" dirty="0" smtClean="0"/>
              <a:t> </a:t>
            </a:r>
            <a:r>
              <a:rPr lang="sr-Cyrl-CS" dirty="0" smtClean="0"/>
              <a:t>за</a:t>
            </a:r>
            <a:r>
              <a:rPr lang="sr-Latn-CS" dirty="0" smtClean="0"/>
              <a:t> </a:t>
            </a:r>
            <a:r>
              <a:rPr lang="sr-Cyrl-CS" dirty="0" smtClean="0"/>
              <a:t>време</a:t>
            </a:r>
            <a:r>
              <a:rPr lang="sr-Latn-CS" dirty="0" smtClean="0"/>
              <a:t> </a:t>
            </a:r>
            <a:r>
              <a:rPr lang="sr-Cyrl-CS" dirty="0" smtClean="0"/>
              <a:t>корачања</a:t>
            </a:r>
            <a:endParaRPr lang="sr-Latn-CS" dirty="0"/>
          </a:p>
          <a:p>
            <a:r>
              <a:rPr lang="sr-Cyrl-CS" dirty="0" smtClean="0"/>
              <a:t>Пребацивање</a:t>
            </a:r>
            <a:r>
              <a:rPr lang="sr-Latn-CS" dirty="0" smtClean="0"/>
              <a:t> </a:t>
            </a:r>
            <a:r>
              <a:rPr lang="sr-Cyrl-CS" dirty="0" smtClean="0"/>
              <a:t>тежишта</a:t>
            </a:r>
            <a:r>
              <a:rPr lang="sr-Latn-CS" dirty="0" smtClean="0"/>
              <a:t> (</a:t>
            </a:r>
            <a:r>
              <a:rPr lang="sr-Cyrl-CS" dirty="0" smtClean="0"/>
              <a:t>пазити</a:t>
            </a:r>
            <a:r>
              <a:rPr lang="sr-Latn-CS" dirty="0" smtClean="0"/>
              <a:t> </a:t>
            </a:r>
            <a:r>
              <a:rPr lang="sr-Cyrl-CS" dirty="0" smtClean="0"/>
              <a:t>на</a:t>
            </a:r>
            <a:r>
              <a:rPr lang="sr-Latn-CS" dirty="0" smtClean="0"/>
              <a:t> </a:t>
            </a:r>
            <a:r>
              <a:rPr lang="sr-Cyrl-CS" dirty="0" smtClean="0"/>
              <a:t>пад</a:t>
            </a:r>
            <a:r>
              <a:rPr lang="sr-Latn-CS" dirty="0" smtClean="0"/>
              <a:t>)</a:t>
            </a:r>
            <a:endParaRPr lang="sr-Latn-CS" dirty="0"/>
          </a:p>
          <a:p>
            <a:endParaRPr lang="sr-Latn-CS" dirty="0"/>
          </a:p>
        </p:txBody>
      </p:sp>
    </p:spTree>
  </p:cSld>
  <p:clrMapOvr>
    <a:masterClrMapping/>
  </p:clrMapOvr>
  <p:transition spd="slow">
    <p:split orient="vert"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CS" dirty="0" smtClean="0"/>
              <a:t>Радна</a:t>
            </a:r>
            <a:r>
              <a:rPr lang="sr-Latn-CS" dirty="0" smtClean="0"/>
              <a:t> </a:t>
            </a:r>
            <a:r>
              <a:rPr lang="sr-Cyrl-CS" dirty="0" smtClean="0"/>
              <a:t>терапија</a:t>
            </a:r>
            <a:r>
              <a:rPr lang="sr-Latn-CS" dirty="0" smtClean="0"/>
              <a:t> </a:t>
            </a:r>
            <a:r>
              <a:rPr lang="sr-Cyrl-CS" dirty="0" smtClean="0"/>
              <a:t>паркинсоничара</a:t>
            </a:r>
            <a:endParaRPr lang="sr-Latn-CS" dirty="0"/>
          </a:p>
        </p:txBody>
      </p:sp>
      <p:sp>
        <p:nvSpPr>
          <p:cNvPr id="993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sr-Cyrl-CS" dirty="0" smtClean="0"/>
              <a:t>Обрада</a:t>
            </a:r>
            <a:r>
              <a:rPr lang="sr-Latn-CS" dirty="0" smtClean="0"/>
              <a:t> </a:t>
            </a:r>
            <a:r>
              <a:rPr lang="sr-Cyrl-CS" dirty="0" smtClean="0"/>
              <a:t>дрвета</a:t>
            </a:r>
            <a:r>
              <a:rPr lang="sr-Latn-CS" dirty="0" smtClean="0"/>
              <a:t>, </a:t>
            </a:r>
            <a:r>
              <a:rPr lang="sr-Cyrl-CS" dirty="0" smtClean="0"/>
              <a:t>стругање</a:t>
            </a:r>
            <a:r>
              <a:rPr lang="sr-Latn-CS" dirty="0" smtClean="0"/>
              <a:t>, </a:t>
            </a:r>
            <a:r>
              <a:rPr lang="sr-Cyrl-CS" dirty="0" smtClean="0"/>
              <a:t>глачање</a:t>
            </a:r>
            <a:r>
              <a:rPr lang="sr-Latn-CS" dirty="0" smtClean="0"/>
              <a:t>, </a:t>
            </a:r>
            <a:r>
              <a:rPr lang="sr-Cyrl-CS" dirty="0" smtClean="0"/>
              <a:t>лепљење</a:t>
            </a:r>
            <a:r>
              <a:rPr lang="sr-Latn-CS" dirty="0" smtClean="0"/>
              <a:t>, </a:t>
            </a:r>
            <a:r>
              <a:rPr lang="sr-Cyrl-CS" dirty="0" smtClean="0"/>
              <a:t>резбарење..</a:t>
            </a:r>
            <a:endParaRPr lang="sr-Latn-CS" dirty="0"/>
          </a:p>
          <a:p>
            <a:r>
              <a:rPr lang="sr-Cyrl-CS" dirty="0" smtClean="0"/>
              <a:t>Плетење</a:t>
            </a:r>
            <a:r>
              <a:rPr lang="sr-Latn-CS" dirty="0" smtClean="0"/>
              <a:t>,</a:t>
            </a:r>
            <a:r>
              <a:rPr lang="sr-Cyrl-CS" dirty="0" smtClean="0"/>
              <a:t>кукичање</a:t>
            </a:r>
            <a:r>
              <a:rPr lang="sr-Latn-CS" dirty="0" smtClean="0"/>
              <a:t>, </a:t>
            </a:r>
            <a:r>
              <a:rPr lang="sr-Cyrl-CS" dirty="0" smtClean="0"/>
              <a:t>вез</a:t>
            </a:r>
            <a:endParaRPr lang="sr-Latn-CS" dirty="0"/>
          </a:p>
          <a:p>
            <a:r>
              <a:rPr lang="sr-Cyrl-CS" dirty="0" smtClean="0"/>
              <a:t>Писање</a:t>
            </a:r>
            <a:r>
              <a:rPr lang="sr-Latn-CS" dirty="0" smtClean="0"/>
              <a:t> </a:t>
            </a:r>
            <a:r>
              <a:rPr lang="sr-Cyrl-CS" dirty="0" smtClean="0"/>
              <a:t>и</a:t>
            </a:r>
            <a:r>
              <a:rPr lang="sr-Latn-CS" dirty="0" smtClean="0"/>
              <a:t> </a:t>
            </a:r>
            <a:r>
              <a:rPr lang="sr-Cyrl-CS" dirty="0" smtClean="0"/>
              <a:t>цртање</a:t>
            </a:r>
            <a:endParaRPr lang="sr-Latn-CS" dirty="0"/>
          </a:p>
          <a:p>
            <a:r>
              <a:rPr lang="sr-Cyrl-CS" dirty="0" smtClean="0"/>
              <a:t>Рад</a:t>
            </a:r>
            <a:r>
              <a:rPr lang="sr-Latn-CS" dirty="0" smtClean="0"/>
              <a:t> </a:t>
            </a:r>
            <a:r>
              <a:rPr lang="sr-Cyrl-CS" dirty="0" smtClean="0"/>
              <a:t>у</a:t>
            </a:r>
            <a:r>
              <a:rPr lang="sr-Latn-CS" dirty="0" smtClean="0"/>
              <a:t> </a:t>
            </a:r>
            <a:r>
              <a:rPr lang="sr-Cyrl-CS" dirty="0" smtClean="0"/>
              <a:t>башти</a:t>
            </a:r>
            <a:endParaRPr lang="sr-Latn-CS" dirty="0"/>
          </a:p>
        </p:txBody>
      </p:sp>
    </p:spTree>
  </p:cSld>
  <p:clrMapOvr>
    <a:masterClrMapping/>
  </p:clrMapOvr>
  <p:transition spd="slow">
    <p:split orient="vert"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CS" dirty="0" smtClean="0"/>
              <a:t>Психотерапија</a:t>
            </a:r>
            <a:r>
              <a:rPr lang="sr-Latn-CS" dirty="0" smtClean="0"/>
              <a:t> </a:t>
            </a:r>
            <a:r>
              <a:rPr lang="sr-Cyrl-CS" dirty="0" smtClean="0"/>
              <a:t>паркинсоничара</a:t>
            </a:r>
            <a:endParaRPr lang="sr-Latn-CS" dirty="0"/>
          </a:p>
        </p:txBody>
      </p:sp>
      <p:sp>
        <p:nvSpPr>
          <p:cNvPr id="1003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sr-Cyrl-CS" dirty="0" smtClean="0"/>
              <a:t>Интелектуално</a:t>
            </a:r>
            <a:r>
              <a:rPr lang="sr-Latn-CS" dirty="0" smtClean="0"/>
              <a:t> </a:t>
            </a:r>
            <a:r>
              <a:rPr lang="sr-Cyrl-CS" dirty="0" smtClean="0"/>
              <a:t>очувани</a:t>
            </a:r>
            <a:r>
              <a:rPr lang="sr-Latn-CS" dirty="0" smtClean="0"/>
              <a:t>, </a:t>
            </a:r>
            <a:r>
              <a:rPr lang="sr-Cyrl-CS" dirty="0" smtClean="0"/>
              <a:t>депресивни</a:t>
            </a:r>
            <a:endParaRPr lang="sr-Latn-CS" dirty="0"/>
          </a:p>
          <a:p>
            <a:r>
              <a:rPr lang="sr-Cyrl-CS" dirty="0" smtClean="0"/>
              <a:t>Упознати</a:t>
            </a:r>
            <a:r>
              <a:rPr lang="sr-Latn-CS" dirty="0" smtClean="0"/>
              <a:t> </a:t>
            </a:r>
            <a:r>
              <a:rPr lang="sr-Cyrl-CS" dirty="0" smtClean="0"/>
              <a:t>их</a:t>
            </a:r>
            <a:r>
              <a:rPr lang="sr-Latn-CS" dirty="0" smtClean="0"/>
              <a:t> </a:t>
            </a:r>
            <a:r>
              <a:rPr lang="sr-Cyrl-CS" dirty="0" smtClean="0"/>
              <a:t>са</a:t>
            </a:r>
            <a:r>
              <a:rPr lang="sr-Latn-CS" dirty="0" smtClean="0"/>
              <a:t> </a:t>
            </a:r>
            <a:r>
              <a:rPr lang="sr-Cyrl-CS" dirty="0" smtClean="0"/>
              <a:t>проблематиком</a:t>
            </a:r>
            <a:endParaRPr lang="sr-Latn-CS" dirty="0"/>
          </a:p>
          <a:p>
            <a:r>
              <a:rPr lang="sr-Cyrl-CS" dirty="0" smtClean="0"/>
              <a:t>Максимално</a:t>
            </a:r>
            <a:r>
              <a:rPr lang="sr-Latn-CS" dirty="0" smtClean="0"/>
              <a:t> </a:t>
            </a:r>
            <a:r>
              <a:rPr lang="sr-Cyrl-CS" dirty="0" smtClean="0"/>
              <a:t>их</a:t>
            </a:r>
            <a:r>
              <a:rPr lang="sr-Latn-CS" dirty="0" smtClean="0"/>
              <a:t> </a:t>
            </a:r>
            <a:r>
              <a:rPr lang="sr-Cyrl-CS" dirty="0" smtClean="0"/>
              <a:t>задржати</a:t>
            </a:r>
            <a:r>
              <a:rPr lang="sr-Latn-CS" dirty="0" smtClean="0"/>
              <a:t> </a:t>
            </a:r>
            <a:r>
              <a:rPr lang="sr-Cyrl-CS" dirty="0" smtClean="0"/>
              <a:t>у</a:t>
            </a:r>
            <a:r>
              <a:rPr lang="sr-Latn-CS" dirty="0" smtClean="0"/>
              <a:t> </a:t>
            </a:r>
            <a:r>
              <a:rPr lang="sr-Cyrl-CS" dirty="0" smtClean="0"/>
              <a:t>радном</a:t>
            </a:r>
            <a:r>
              <a:rPr lang="sr-Latn-CS" dirty="0" smtClean="0"/>
              <a:t> </a:t>
            </a:r>
            <a:r>
              <a:rPr lang="sr-Cyrl-CS" dirty="0" smtClean="0"/>
              <a:t>односу</a:t>
            </a:r>
            <a:endParaRPr lang="sr-Latn-CS" dirty="0"/>
          </a:p>
          <a:p>
            <a:r>
              <a:rPr lang="sr-Cyrl-CS" dirty="0" smtClean="0"/>
              <a:t>Преквалификација</a:t>
            </a:r>
            <a:r>
              <a:rPr lang="sr-Latn-CS" dirty="0" smtClean="0"/>
              <a:t> </a:t>
            </a:r>
            <a:r>
              <a:rPr lang="sr-Cyrl-CS" dirty="0" smtClean="0"/>
              <a:t>уколико</a:t>
            </a:r>
            <a:r>
              <a:rPr lang="sr-Latn-CS" dirty="0" smtClean="0"/>
              <a:t> </a:t>
            </a:r>
            <a:r>
              <a:rPr lang="sr-Cyrl-CS" dirty="0" smtClean="0"/>
              <a:t>је</a:t>
            </a:r>
            <a:r>
              <a:rPr lang="sr-Latn-CS" dirty="0" smtClean="0"/>
              <a:t> </a:t>
            </a:r>
            <a:r>
              <a:rPr lang="sr-Cyrl-CS" dirty="0" smtClean="0"/>
              <a:t>потребна</a:t>
            </a:r>
            <a:endParaRPr lang="sr-Latn-CS" dirty="0"/>
          </a:p>
          <a:p>
            <a:r>
              <a:rPr lang="sr-Cyrl-CS" dirty="0" smtClean="0"/>
              <a:t>Водити</a:t>
            </a:r>
            <a:r>
              <a:rPr lang="sr-Latn-CS" dirty="0" smtClean="0"/>
              <a:t> </a:t>
            </a:r>
            <a:r>
              <a:rPr lang="sr-Cyrl-CS" dirty="0" smtClean="0"/>
              <a:t>рачуна</a:t>
            </a:r>
            <a:r>
              <a:rPr lang="sr-Latn-CS" dirty="0" smtClean="0"/>
              <a:t> </a:t>
            </a:r>
            <a:r>
              <a:rPr lang="sr-Cyrl-CS" dirty="0" smtClean="0"/>
              <a:t>о</a:t>
            </a:r>
            <a:r>
              <a:rPr lang="sr-Latn-CS" dirty="0" smtClean="0"/>
              <a:t> </a:t>
            </a:r>
            <a:r>
              <a:rPr lang="sr-Cyrl-CS" dirty="0" smtClean="0"/>
              <a:t>отуђености</a:t>
            </a:r>
            <a:r>
              <a:rPr lang="sr-Latn-CS" dirty="0" smtClean="0"/>
              <a:t>, </a:t>
            </a:r>
            <a:r>
              <a:rPr lang="sr-Cyrl-CS" dirty="0" smtClean="0"/>
              <a:t>запостављању</a:t>
            </a:r>
            <a:r>
              <a:rPr lang="sr-Latn-CS" dirty="0" smtClean="0"/>
              <a:t>.. </a:t>
            </a:r>
            <a:r>
              <a:rPr lang="sr-Cyrl-CS" dirty="0" smtClean="0"/>
              <a:t>који</a:t>
            </a:r>
            <a:r>
              <a:rPr lang="sr-Latn-CS" dirty="0" smtClean="0"/>
              <a:t> </a:t>
            </a:r>
            <a:r>
              <a:rPr lang="sr-Cyrl-CS" dirty="0" smtClean="0"/>
              <a:t>доприносе</a:t>
            </a:r>
            <a:r>
              <a:rPr lang="sr-Latn-CS" dirty="0" smtClean="0"/>
              <a:t> </a:t>
            </a:r>
            <a:r>
              <a:rPr lang="sr-Cyrl-CS" dirty="0" smtClean="0"/>
              <a:t>развоју</a:t>
            </a:r>
            <a:r>
              <a:rPr lang="sr-Latn-CS" dirty="0" smtClean="0"/>
              <a:t> </a:t>
            </a:r>
            <a:r>
              <a:rPr lang="sr-Cyrl-CS" dirty="0" smtClean="0"/>
              <a:t>депресије</a:t>
            </a:r>
            <a:endParaRPr lang="sr-Latn-CS" dirty="0"/>
          </a:p>
        </p:txBody>
      </p:sp>
    </p:spTree>
  </p:cSld>
  <p:clrMapOvr>
    <a:masterClrMapping/>
  </p:clrMapOvr>
  <p:transition spd="slow">
    <p:split orient="vert"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CS" sz="4000" dirty="0" smtClean="0"/>
              <a:t>Савремена</a:t>
            </a:r>
            <a:r>
              <a:rPr lang="sr-Latn-CS" sz="4000" dirty="0" smtClean="0"/>
              <a:t> </a:t>
            </a:r>
            <a:r>
              <a:rPr lang="sr-Cyrl-CS" sz="4000" dirty="0" smtClean="0"/>
              <a:t>терапија</a:t>
            </a:r>
            <a:r>
              <a:rPr lang="sr-Latn-CS" sz="4000" dirty="0" smtClean="0"/>
              <a:t> </a:t>
            </a:r>
            <a:r>
              <a:rPr lang="sr-Cyrl-CS" sz="4000" dirty="0" smtClean="0"/>
              <a:t>паркинсоничара</a:t>
            </a:r>
            <a:endParaRPr lang="sr-Latn-CS" sz="4000" dirty="0"/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sr-Cyrl-CS" dirty="0" smtClean="0"/>
              <a:t>Имплатирање</a:t>
            </a:r>
            <a:r>
              <a:rPr lang="sr-Latn-CS" dirty="0" smtClean="0"/>
              <a:t> </a:t>
            </a:r>
            <a:r>
              <a:rPr lang="sr-Cyrl-CS" dirty="0" smtClean="0"/>
              <a:t>апарата</a:t>
            </a:r>
            <a:r>
              <a:rPr lang="sr-Latn-CS" dirty="0" smtClean="0"/>
              <a:t> </a:t>
            </a:r>
            <a:r>
              <a:rPr lang="sr-Cyrl-CS" dirty="0" smtClean="0"/>
              <a:t>поткожно</a:t>
            </a:r>
            <a:r>
              <a:rPr lang="sr-Latn-CS" dirty="0" smtClean="0"/>
              <a:t> </a:t>
            </a:r>
            <a:r>
              <a:rPr lang="sr-Cyrl-CS" dirty="0" smtClean="0"/>
              <a:t>у</a:t>
            </a:r>
            <a:r>
              <a:rPr lang="sr-Latn-CS" dirty="0" smtClean="0"/>
              <a:t> </a:t>
            </a:r>
            <a:r>
              <a:rPr lang="sr-Cyrl-CS" dirty="0" smtClean="0"/>
              <a:t>грудној</a:t>
            </a:r>
            <a:r>
              <a:rPr lang="sr-Latn-CS" dirty="0" smtClean="0"/>
              <a:t> </a:t>
            </a:r>
            <a:r>
              <a:rPr lang="sr-Cyrl-CS" dirty="0" smtClean="0"/>
              <a:t>регији</a:t>
            </a:r>
            <a:r>
              <a:rPr lang="sr-Latn-CS" dirty="0" smtClean="0"/>
              <a:t> (Pierre Polack 1987</a:t>
            </a:r>
            <a:r>
              <a:rPr lang="sr-Latn-CS" dirty="0"/>
              <a:t>. </a:t>
            </a:r>
            <a:r>
              <a:rPr lang="sr-Latn-CS" dirty="0" smtClean="0"/>
              <a:t>) </a:t>
            </a:r>
            <a:r>
              <a:rPr lang="sr-Cyrl-CS" dirty="0" smtClean="0"/>
              <a:t>који</a:t>
            </a:r>
            <a:r>
              <a:rPr lang="sr-Latn-CS" dirty="0" smtClean="0"/>
              <a:t> </a:t>
            </a:r>
            <a:r>
              <a:rPr lang="sr-Cyrl-CS" dirty="0" smtClean="0"/>
              <a:t>врши</a:t>
            </a:r>
            <a:r>
              <a:rPr lang="sr-Latn-CS" dirty="0" smtClean="0"/>
              <a:t> </a:t>
            </a:r>
            <a:r>
              <a:rPr lang="sr-Cyrl-CS" dirty="0" smtClean="0"/>
              <a:t>ЕС</a:t>
            </a:r>
            <a:r>
              <a:rPr lang="sr-Latn-CS" dirty="0" smtClean="0"/>
              <a:t> </a:t>
            </a:r>
            <a:r>
              <a:rPr lang="sr-Cyrl-CS" dirty="0" smtClean="0"/>
              <a:t>преко</a:t>
            </a:r>
            <a:r>
              <a:rPr lang="sr-Latn-CS" dirty="0" smtClean="0"/>
              <a:t> </a:t>
            </a:r>
            <a:r>
              <a:rPr lang="sr-Cyrl-CS" dirty="0" smtClean="0"/>
              <a:t>електрода</a:t>
            </a:r>
            <a:r>
              <a:rPr lang="sr-Latn-CS" dirty="0" smtClean="0"/>
              <a:t> </a:t>
            </a:r>
            <a:r>
              <a:rPr lang="sr-Cyrl-CS" dirty="0" smtClean="0"/>
              <a:t>имплатираних</a:t>
            </a:r>
            <a:r>
              <a:rPr lang="sr-Latn-CS" dirty="0" smtClean="0"/>
              <a:t> </a:t>
            </a:r>
            <a:r>
              <a:rPr lang="sr-Cyrl-CS" dirty="0" smtClean="0"/>
              <a:t>у</a:t>
            </a:r>
            <a:r>
              <a:rPr lang="sr-Latn-CS" dirty="0" smtClean="0"/>
              <a:t> </a:t>
            </a:r>
            <a:r>
              <a:rPr lang="sr-Cyrl-CS" dirty="0" smtClean="0"/>
              <a:t>мозгу</a:t>
            </a:r>
            <a:r>
              <a:rPr lang="sr-Latn-CS" dirty="0" smtClean="0"/>
              <a:t>.</a:t>
            </a:r>
            <a:r>
              <a:rPr lang="en-US" dirty="0" smtClean="0"/>
              <a:t> </a:t>
            </a:r>
            <a:r>
              <a:rPr lang="sr-Cyrl-CS" dirty="0" smtClean="0"/>
              <a:t>Ефекат</a:t>
            </a:r>
            <a:r>
              <a:rPr lang="sr-Latn-CS" dirty="0" smtClean="0"/>
              <a:t>: </a:t>
            </a:r>
            <a:r>
              <a:rPr lang="sr-Cyrl-CS" dirty="0" smtClean="0"/>
              <a:t>сузбијање</a:t>
            </a:r>
            <a:r>
              <a:rPr lang="sr-Latn-CS" dirty="0" smtClean="0"/>
              <a:t> </a:t>
            </a:r>
            <a:r>
              <a:rPr lang="sr-Cyrl-CS" dirty="0" smtClean="0"/>
              <a:t>тремора</a:t>
            </a:r>
            <a:r>
              <a:rPr lang="sr-Latn-CS" dirty="0" smtClean="0"/>
              <a:t>, </a:t>
            </a:r>
            <a:r>
              <a:rPr lang="sr-Cyrl-CS" dirty="0" smtClean="0"/>
              <a:t>АДЖ</a:t>
            </a:r>
            <a:endParaRPr lang="sr-Latn-CS" dirty="0"/>
          </a:p>
          <a:p>
            <a:r>
              <a:rPr lang="sr-Cyrl-CS" dirty="0" smtClean="0"/>
              <a:t>Имплатирање</a:t>
            </a:r>
            <a:r>
              <a:rPr lang="sr-Latn-CS" dirty="0" smtClean="0"/>
              <a:t> </a:t>
            </a:r>
            <a:r>
              <a:rPr lang="sr-Cyrl-CS" dirty="0" smtClean="0"/>
              <a:t>ембрионалних</a:t>
            </a:r>
            <a:r>
              <a:rPr lang="sr-Latn-CS" dirty="0" smtClean="0"/>
              <a:t> </a:t>
            </a:r>
            <a:r>
              <a:rPr lang="sr-Cyrl-CS" dirty="0" smtClean="0"/>
              <a:t>ћелија</a:t>
            </a:r>
            <a:r>
              <a:rPr lang="sr-Latn-CS" dirty="0" smtClean="0"/>
              <a:t> </a:t>
            </a:r>
            <a:r>
              <a:rPr lang="sr-Cyrl-CS" dirty="0" smtClean="0"/>
              <a:t>оболелом</a:t>
            </a:r>
            <a:r>
              <a:rPr lang="sr-Latn-CS" dirty="0" smtClean="0"/>
              <a:t> </a:t>
            </a:r>
            <a:r>
              <a:rPr lang="sr-Cyrl-CS" dirty="0" smtClean="0"/>
              <a:t>да</a:t>
            </a:r>
            <a:r>
              <a:rPr lang="sr-Latn-CS" dirty="0" smtClean="0"/>
              <a:t> </a:t>
            </a:r>
            <a:r>
              <a:rPr lang="sr-Cyrl-CS" dirty="0" smtClean="0"/>
              <a:t>би</a:t>
            </a:r>
            <a:r>
              <a:rPr lang="sr-Latn-CS" dirty="0" smtClean="0"/>
              <a:t> </a:t>
            </a:r>
            <a:r>
              <a:rPr lang="sr-Cyrl-CS" dirty="0" smtClean="0"/>
              <a:t>оне</a:t>
            </a:r>
            <a:r>
              <a:rPr lang="sr-Latn-CS" dirty="0" smtClean="0"/>
              <a:t> </a:t>
            </a:r>
            <a:r>
              <a:rPr lang="sr-Cyrl-CS" dirty="0" smtClean="0"/>
              <a:t>преузеле</a:t>
            </a:r>
            <a:r>
              <a:rPr lang="sr-Latn-CS" dirty="0" smtClean="0"/>
              <a:t> </a:t>
            </a:r>
            <a:r>
              <a:rPr lang="sr-Cyrl-CS" dirty="0" smtClean="0"/>
              <a:t>функцију</a:t>
            </a:r>
            <a:r>
              <a:rPr lang="sr-Latn-CS" dirty="0" smtClean="0"/>
              <a:t> </a:t>
            </a:r>
            <a:r>
              <a:rPr lang="sr-Cyrl-CS" dirty="0" smtClean="0"/>
              <a:t>оштећених</a:t>
            </a:r>
            <a:r>
              <a:rPr lang="sr-Latn-CS" dirty="0" smtClean="0"/>
              <a:t> </a:t>
            </a:r>
            <a:endParaRPr lang="sr-Latn-CS" dirty="0"/>
          </a:p>
        </p:txBody>
      </p:sp>
    </p:spTree>
  </p:cSld>
  <p:clrMapOvr>
    <a:masterClrMapping/>
  </p:clrMapOvr>
  <p:transition spd="slow">
    <p:split orient="vert"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571480"/>
            <a:ext cx="9144000" cy="1143000"/>
          </a:xfrm>
        </p:spPr>
        <p:txBody>
          <a:bodyPr>
            <a:noAutofit/>
          </a:bodyPr>
          <a:lstStyle/>
          <a:p>
            <a:pPr lvl="1" algn="ctr" rtl="0">
              <a:spcBef>
                <a:spcPct val="0"/>
              </a:spcBef>
            </a:pPr>
            <a:r>
              <a:rPr lang="sr-Cyrl-CS" sz="3600" smtClean="0">
                <a:solidFill>
                  <a:schemeClr val="tx2"/>
                </a:solidFill>
                <a:latin typeface="+mj-lt"/>
              </a:rPr>
              <a:t>КИНЕЗИТЕРАПИЈА </a:t>
            </a:r>
            <a:r>
              <a:rPr lang="x-none" sz="3600" smtClean="0">
                <a:solidFill>
                  <a:schemeClr val="tx2"/>
                </a:solidFill>
                <a:latin typeface="+mj-lt"/>
              </a:rPr>
              <a:t>БОЛЕСНИКА </a:t>
            </a:r>
            <a:r>
              <a:rPr lang="x-none" sz="3600">
                <a:solidFill>
                  <a:schemeClr val="tx2"/>
                </a:solidFill>
                <a:latin typeface="+mj-lt"/>
              </a:rPr>
              <a:t>СА ПБ</a:t>
            </a:r>
            <a:br>
              <a:rPr lang="x-none" sz="3600">
                <a:solidFill>
                  <a:schemeClr val="tx2"/>
                </a:solidFill>
                <a:latin typeface="+mj-lt"/>
              </a:rPr>
            </a:br>
            <a:endParaRPr lang="sr-Latn-CS" sz="3600">
              <a:solidFill>
                <a:schemeClr val="tx2"/>
              </a:solidFill>
              <a:latin typeface="+mj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4282" y="1142984"/>
            <a:ext cx="8929718" cy="5715016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endParaRPr lang="sr-Cyrl-CS" sz="2800" dirty="0" smtClean="0"/>
          </a:p>
          <a:p>
            <a:pPr algn="just"/>
            <a:r>
              <a:rPr lang="x-none" sz="2800" smtClean="0"/>
              <a:t>Пасивне вежбе</a:t>
            </a:r>
            <a:endParaRPr lang="sr-Cyrl-CS" sz="2800" dirty="0" smtClean="0"/>
          </a:p>
          <a:p>
            <a:pPr algn="just">
              <a:buNone/>
            </a:pPr>
            <a:endParaRPr lang="sr-Cyrl-CS" sz="2800" dirty="0" smtClean="0"/>
          </a:p>
          <a:p>
            <a:pPr algn="just"/>
            <a:r>
              <a:rPr lang="x-none" sz="2800" smtClean="0"/>
              <a:t>Вежбе </a:t>
            </a:r>
            <a:r>
              <a:rPr lang="x-none" sz="2800"/>
              <a:t>за увежбавање координације </a:t>
            </a:r>
            <a:r>
              <a:rPr lang="x-none" sz="2800" smtClean="0"/>
              <a:t>хода</a:t>
            </a:r>
            <a:endParaRPr lang="sr-Cyrl-CS" sz="2800" dirty="0" smtClean="0"/>
          </a:p>
          <a:p>
            <a:pPr algn="just">
              <a:buNone/>
            </a:pPr>
            <a:endParaRPr lang="sr-Cyrl-CS" sz="2800" dirty="0"/>
          </a:p>
          <a:p>
            <a:pPr algn="just"/>
            <a:r>
              <a:rPr lang="x-none" sz="2800" smtClean="0"/>
              <a:t>Вежбе </a:t>
            </a:r>
            <a:r>
              <a:rPr lang="x-none" sz="2800"/>
              <a:t>дисања за очување покретљивости грудног </a:t>
            </a:r>
            <a:r>
              <a:rPr lang="x-none" sz="2800" smtClean="0"/>
              <a:t>коша</a:t>
            </a:r>
            <a:endParaRPr lang="sr-Cyrl-CS" sz="2800" dirty="0" smtClean="0"/>
          </a:p>
          <a:p>
            <a:pPr algn="just">
              <a:buNone/>
            </a:pPr>
            <a:endParaRPr lang="sr-Cyrl-CS" sz="2800" dirty="0"/>
          </a:p>
          <a:p>
            <a:pPr algn="just"/>
            <a:r>
              <a:rPr lang="x-none" sz="2800" smtClean="0"/>
              <a:t>Обука кинезитерапиј</a:t>
            </a:r>
            <a:r>
              <a:rPr lang="sr-Cyrl-CS" sz="2800" dirty="0" smtClean="0"/>
              <a:t>и</a:t>
            </a:r>
            <a:endParaRPr lang="sr-Latn-CS" sz="2800" dirty="0"/>
          </a:p>
        </p:txBody>
      </p:sp>
    </p:spTree>
    <p:extLst>
      <p:ext uri="{BB962C8B-B14F-4D97-AF65-F5344CB8AC3E}">
        <p14:creationId xmlns="" xmlns:p14="http://schemas.microsoft.com/office/powerpoint/2007/7/12/main" val="225679065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07/7/12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596" y="0"/>
            <a:ext cx="8715404" cy="1447800"/>
          </a:xfrm>
        </p:spPr>
        <p:txBody>
          <a:bodyPr>
            <a:normAutofit/>
          </a:bodyPr>
          <a:lstStyle/>
          <a:p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Задаци кинезитерапије у лечењу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ПБ</a:t>
            </a:r>
            <a:r>
              <a:rPr lang="ru-RU" sz="3600" i="1" dirty="0" smtClean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x-none" sz="3600">
                <a:latin typeface="Times New Roman" pitchFamily="18" charset="0"/>
                <a:cs typeface="Times New Roman" pitchFamily="18" charset="0"/>
              </a:rPr>
              <a:t/>
            </a:r>
            <a:br>
              <a:rPr lang="x-none" sz="3600">
                <a:latin typeface="Times New Roman" pitchFamily="18" charset="0"/>
                <a:cs typeface="Times New Roman" pitchFamily="18" charset="0"/>
              </a:rPr>
            </a:br>
            <a:endParaRPr lang="sr-Latn-CS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4282" y="1357298"/>
            <a:ext cx="8786874" cy="5500702"/>
          </a:xfrm>
        </p:spPr>
        <p:txBody>
          <a:bodyPr>
            <a:normAutofit fontScale="92500" lnSpcReduction="20000"/>
          </a:bodyPr>
          <a:lstStyle/>
          <a:p>
            <a:pPr lvl="0"/>
            <a:r>
              <a:rPr lang="en-US" dirty="0"/>
              <a:t>A</a:t>
            </a:r>
            <a:r>
              <a:rPr lang="ru-RU" dirty="0" smtClean="0"/>
              <a:t>нализа </a:t>
            </a:r>
            <a:r>
              <a:rPr lang="ru-RU" dirty="0"/>
              <a:t>и третман поремећаја </a:t>
            </a:r>
            <a:r>
              <a:rPr lang="ru-RU" dirty="0" smtClean="0"/>
              <a:t>покрета, </a:t>
            </a:r>
            <a:r>
              <a:rPr lang="ru-RU" dirty="0"/>
              <a:t>који се одражавају </a:t>
            </a:r>
            <a:r>
              <a:rPr lang="ru-RU" dirty="0" smtClean="0"/>
              <a:t>на  </a:t>
            </a:r>
            <a:r>
              <a:rPr lang="ru-RU" dirty="0"/>
              <a:t>ходање, окретање, трчање, пењање уз степенице, хватање, манипулисање објектима, писање, устајање из седећег положаја, окретање и устајање из кревета, као и седање из лежећег </a:t>
            </a:r>
            <a:r>
              <a:rPr lang="ru-RU" dirty="0" smtClean="0"/>
              <a:t>става</a:t>
            </a:r>
          </a:p>
          <a:p>
            <a:pPr lvl="0"/>
            <a:r>
              <a:rPr lang="ru-RU" dirty="0" smtClean="0"/>
              <a:t>поремећаја </a:t>
            </a:r>
            <a:r>
              <a:rPr lang="ru-RU" dirty="0"/>
              <a:t>равнотеже и постуралне контроле и спречавање падања</a:t>
            </a:r>
            <a:endParaRPr lang="x-none"/>
          </a:p>
          <a:p>
            <a:pPr lvl="0"/>
            <a:r>
              <a:rPr lang="en-US" dirty="0"/>
              <a:t>O</a:t>
            </a:r>
            <a:r>
              <a:rPr lang="ru-RU" dirty="0"/>
              <a:t>бјективно мерење ефеката </a:t>
            </a:r>
            <a:r>
              <a:rPr lang="ru-RU" dirty="0" smtClean="0"/>
              <a:t>медикаментне терапије </a:t>
            </a:r>
            <a:r>
              <a:rPr lang="ru-RU" dirty="0"/>
              <a:t>на моторне функције</a:t>
            </a:r>
            <a:endParaRPr lang="x-none"/>
          </a:p>
          <a:p>
            <a:pPr lvl="0"/>
            <a:r>
              <a:rPr lang="en-US" dirty="0"/>
              <a:t>E</a:t>
            </a:r>
            <a:r>
              <a:rPr lang="ru-RU" dirty="0"/>
              <a:t>дукација и тренинг </a:t>
            </a:r>
            <a:r>
              <a:rPr lang="ru-RU" dirty="0" smtClean="0"/>
              <a:t> </a:t>
            </a:r>
            <a:r>
              <a:rPr lang="ru-RU" dirty="0"/>
              <a:t>побољшања сигурности и функционалне </a:t>
            </a:r>
            <a:r>
              <a:rPr lang="ru-RU" dirty="0" smtClean="0"/>
              <a:t>независности</a:t>
            </a:r>
            <a:endParaRPr lang="x-none"/>
          </a:p>
          <a:p>
            <a:pPr lvl="0"/>
            <a:r>
              <a:rPr lang="en-US" dirty="0"/>
              <a:t>O</a:t>
            </a:r>
            <a:r>
              <a:rPr lang="ru-RU" dirty="0"/>
              <a:t>безбеђење аеробног капацитета, опште способности, дужине мишића и става</a:t>
            </a:r>
            <a:endParaRPr lang="x-none"/>
          </a:p>
          <a:p>
            <a:pPr lvl="0"/>
            <a:r>
              <a:rPr lang="en-US" dirty="0"/>
              <a:t>A</a:t>
            </a:r>
            <a:r>
              <a:rPr lang="ru-RU" dirty="0"/>
              <a:t>нализа околине </a:t>
            </a:r>
            <a:r>
              <a:rPr lang="ru-RU" dirty="0" smtClean="0"/>
              <a:t> </a:t>
            </a:r>
            <a:r>
              <a:rPr lang="ru-RU" dirty="0"/>
              <a:t>у циљу побољшања </a:t>
            </a:r>
            <a:r>
              <a:rPr lang="ru-RU" dirty="0" smtClean="0"/>
              <a:t>сигурности</a:t>
            </a:r>
            <a:r>
              <a:rPr lang="ru-RU" dirty="0" smtClean="0"/>
              <a:t>, покретљивости </a:t>
            </a:r>
            <a:r>
              <a:rPr lang="ru-RU" dirty="0"/>
              <a:t>и независности</a:t>
            </a:r>
            <a:endParaRPr lang="x-none"/>
          </a:p>
          <a:p>
            <a:pPr lvl="0"/>
            <a:r>
              <a:rPr lang="x-none"/>
              <a:t>П</a:t>
            </a:r>
            <a:r>
              <a:rPr lang="ru-RU" dirty="0"/>
              <a:t>рописивање помоћних средстава и ортоза кад су потребне</a:t>
            </a:r>
            <a:endParaRPr lang="x-none"/>
          </a:p>
          <a:p>
            <a:endParaRPr lang="sr-Latn-CS" dirty="0"/>
          </a:p>
        </p:txBody>
      </p:sp>
    </p:spTree>
    <p:extLst>
      <p:ext uri="{BB962C8B-B14F-4D97-AF65-F5344CB8AC3E}">
        <p14:creationId xmlns="" xmlns:p14="http://schemas.microsoft.com/office/powerpoint/2007/7/12/main" val="169569961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07/7/12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57166"/>
            <a:ext cx="8929718" cy="1143000"/>
          </a:xfrm>
        </p:spPr>
        <p:txBody>
          <a:bodyPr>
            <a:noAutofit/>
          </a:bodyPr>
          <a:lstStyle/>
          <a:p>
            <a:pPr lvl="2" algn="ctr" rtl="0">
              <a:spcBef>
                <a:spcPct val="0"/>
              </a:spcBef>
            </a:pPr>
            <a:r>
              <a:rPr lang="x-none" sz="360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Кинезитерапија </a:t>
            </a:r>
            <a:r>
              <a:rPr lang="sr-Cyrl-CS" sz="36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x-none" sz="360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аркинсонове </a:t>
            </a:r>
            <a:r>
              <a:rPr lang="x-none" sz="360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болести</a:t>
            </a:r>
            <a:r>
              <a:rPr lang="x-none" sz="3600">
                <a:solidFill>
                  <a:schemeClr val="tx2"/>
                </a:solidFill>
                <a:latin typeface="+mj-lt"/>
              </a:rPr>
              <a:t/>
            </a:r>
            <a:br>
              <a:rPr lang="x-none" sz="3600">
                <a:solidFill>
                  <a:schemeClr val="tx2"/>
                </a:solidFill>
                <a:latin typeface="+mj-lt"/>
              </a:rPr>
            </a:br>
            <a:endParaRPr lang="sr-Latn-CS" sz="3600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214422"/>
            <a:ext cx="9144000" cy="5643578"/>
          </a:xfrm>
        </p:spPr>
        <p:txBody>
          <a:bodyPr>
            <a:normAutofit/>
          </a:bodyPr>
          <a:lstStyle/>
          <a:p>
            <a:pPr algn="just"/>
            <a:r>
              <a:rPr lang="ru-RU" dirty="0" smtClean="0"/>
              <a:t> </a:t>
            </a:r>
            <a:r>
              <a:rPr lang="ru-RU" dirty="0"/>
              <a:t>мора се применити </a:t>
            </a:r>
            <a:r>
              <a:rPr lang="ru-RU" dirty="0" smtClean="0"/>
              <a:t>рано (бољи учинак).</a:t>
            </a:r>
            <a:endParaRPr lang="en-US" dirty="0" smtClean="0"/>
          </a:p>
          <a:p>
            <a:pPr marL="0" indent="0" algn="just">
              <a:buNone/>
            </a:pPr>
            <a:endParaRPr lang="x-none"/>
          </a:p>
          <a:p>
            <a:pPr algn="just"/>
            <a:r>
              <a:rPr lang="en-US" dirty="0"/>
              <a:t>	</a:t>
            </a:r>
            <a:r>
              <a:rPr lang="ru-RU" dirty="0" smtClean="0"/>
              <a:t>Деловати </a:t>
            </a:r>
            <a:r>
              <a:rPr lang="ru-RU" dirty="0"/>
              <a:t>на све захваћене делове </a:t>
            </a:r>
            <a:r>
              <a:rPr lang="ru-RU" dirty="0" smtClean="0"/>
              <a:t>организма</a:t>
            </a:r>
            <a:endParaRPr lang="x-none"/>
          </a:p>
          <a:p>
            <a:pPr marL="0" indent="0" algn="just">
              <a:buNone/>
            </a:pPr>
            <a:endParaRPr lang="x-none"/>
          </a:p>
          <a:p>
            <a:pPr algn="just"/>
            <a:r>
              <a:rPr lang="x-none"/>
              <a:t>	</a:t>
            </a:r>
            <a:r>
              <a:rPr lang="ru-RU" dirty="0"/>
              <a:t>Респираторне вежбе се изводе активно, неколико пута дневно без обзира на покретљивост болесника. И покретни болесници имају слабију респирацију, јер </a:t>
            </a:r>
            <a:r>
              <a:rPr lang="ru-RU" u="sng" dirty="0"/>
              <a:t>ригор захвата интеркосталну </a:t>
            </a:r>
            <a:r>
              <a:rPr lang="ru-RU" u="sng" dirty="0" smtClean="0"/>
              <a:t>мускулатуру, </a:t>
            </a:r>
            <a:r>
              <a:rPr lang="ru-RU" dirty="0"/>
              <a:t>чиме смањује </a:t>
            </a:r>
            <a:r>
              <a:rPr lang="ru-RU" dirty="0" smtClean="0"/>
              <a:t>покрете </a:t>
            </a:r>
            <a:r>
              <a:rPr lang="ru-RU" dirty="0"/>
              <a:t>торакса.  Инспираторним  вежбама ваља очувати покрете </a:t>
            </a:r>
            <a:r>
              <a:rPr lang="ru-RU" dirty="0" smtClean="0"/>
              <a:t>торакса, </a:t>
            </a:r>
            <a:r>
              <a:rPr lang="ru-RU" dirty="0"/>
              <a:t>а максималним експиријумом задржати вентилацију плућа. Тада се код болесника који лежи неће развијати респираторне компликације.</a:t>
            </a:r>
            <a:endParaRPr lang="x-none"/>
          </a:p>
          <a:p>
            <a:endParaRPr lang="sr-Latn-CS" dirty="0"/>
          </a:p>
        </p:txBody>
      </p:sp>
    </p:spTree>
    <p:extLst>
      <p:ext uri="{BB962C8B-B14F-4D97-AF65-F5344CB8AC3E}">
        <p14:creationId xmlns="" xmlns:p14="http://schemas.microsoft.com/office/powerpoint/2007/7/12/main" val="207625788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07/7/12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Поремећај</a:t>
            </a:r>
            <a:r>
              <a:rPr lang="sr-Latn-C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мишићног</a:t>
            </a:r>
            <a:r>
              <a:rPr lang="sr-Latn-C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тонуса</a:t>
            </a:r>
            <a:endParaRPr lang="sr-Latn-C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01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sr-Cyrl-CS" dirty="0" smtClean="0"/>
              <a:t>Хипотонија</a:t>
            </a:r>
            <a:r>
              <a:rPr lang="sr-Latn-CS" dirty="0" smtClean="0"/>
              <a:t> (</a:t>
            </a:r>
            <a:r>
              <a:rPr lang="sr-Cyrl-CS" dirty="0" smtClean="0"/>
              <a:t>млитавост</a:t>
            </a:r>
            <a:r>
              <a:rPr lang="sr-Latn-CS" dirty="0" smtClean="0"/>
              <a:t>, </a:t>
            </a:r>
            <a:r>
              <a:rPr lang="sr-Cyrl-CS" dirty="0" smtClean="0"/>
              <a:t>флакцидност</a:t>
            </a:r>
            <a:r>
              <a:rPr lang="sr-Latn-CS" dirty="0" smtClean="0"/>
              <a:t>): </a:t>
            </a:r>
            <a:r>
              <a:rPr lang="sr-Cyrl-CS" dirty="0" smtClean="0"/>
              <a:t>полио</a:t>
            </a:r>
            <a:r>
              <a:rPr lang="sr-Latn-CS" dirty="0" smtClean="0"/>
              <a:t> (</a:t>
            </a:r>
            <a:r>
              <a:rPr lang="sr-Cyrl-CS" dirty="0" smtClean="0"/>
              <a:t>оштећење</a:t>
            </a:r>
            <a:r>
              <a:rPr lang="sr-Latn-CS" dirty="0" smtClean="0"/>
              <a:t> </a:t>
            </a:r>
            <a:r>
              <a:rPr lang="sr-Cyrl-CS" dirty="0" smtClean="0"/>
              <a:t>предњих</a:t>
            </a:r>
            <a:r>
              <a:rPr lang="sr-Latn-CS" dirty="0" smtClean="0"/>
              <a:t> </a:t>
            </a:r>
            <a:r>
              <a:rPr lang="sr-Cyrl-CS" dirty="0" smtClean="0"/>
              <a:t>рогова</a:t>
            </a:r>
            <a:r>
              <a:rPr lang="sr-Latn-CS" dirty="0" smtClean="0"/>
              <a:t> </a:t>
            </a:r>
            <a:r>
              <a:rPr lang="sr-Cyrl-CS" dirty="0" smtClean="0"/>
              <a:t>км</a:t>
            </a:r>
            <a:r>
              <a:rPr lang="sr-Latn-CS" dirty="0" smtClean="0"/>
              <a:t>), </a:t>
            </a:r>
            <a:r>
              <a:rPr lang="sr-Cyrl-CS" dirty="0" smtClean="0"/>
              <a:t>полинеуритис</a:t>
            </a:r>
            <a:r>
              <a:rPr lang="sr-Latn-CS" dirty="0" smtClean="0"/>
              <a:t> (</a:t>
            </a:r>
            <a:r>
              <a:rPr lang="sr-Cyrl-CS" dirty="0" smtClean="0"/>
              <a:t>сами</a:t>
            </a:r>
            <a:r>
              <a:rPr lang="sr-Latn-CS" dirty="0" smtClean="0"/>
              <a:t> </a:t>
            </a:r>
            <a:r>
              <a:rPr lang="sr-Cyrl-CS" dirty="0" smtClean="0"/>
              <a:t>нерви</a:t>
            </a:r>
            <a:r>
              <a:rPr lang="sr-Latn-CS" dirty="0" smtClean="0"/>
              <a:t>),</a:t>
            </a:r>
            <a:r>
              <a:rPr lang="en-US" dirty="0" smtClean="0"/>
              <a:t> </a:t>
            </a:r>
            <a:r>
              <a:rPr lang="sr-Cyrl-CS" dirty="0" smtClean="0"/>
              <a:t>сами</a:t>
            </a:r>
            <a:r>
              <a:rPr lang="sr-Latn-CS" dirty="0" smtClean="0"/>
              <a:t> </a:t>
            </a:r>
            <a:r>
              <a:rPr lang="sr-Cyrl-CS" dirty="0" smtClean="0"/>
              <a:t>мишићи</a:t>
            </a:r>
            <a:r>
              <a:rPr lang="sr-Latn-CS" dirty="0" smtClean="0"/>
              <a:t>; </a:t>
            </a:r>
            <a:r>
              <a:rPr lang="sr-Cyrl-CS" dirty="0" smtClean="0"/>
              <a:t>табес</a:t>
            </a:r>
            <a:r>
              <a:rPr lang="sr-Latn-CS" dirty="0" smtClean="0"/>
              <a:t>, </a:t>
            </a:r>
            <a:r>
              <a:rPr lang="sr-Cyrl-CS" dirty="0" smtClean="0"/>
              <a:t>хореја</a:t>
            </a:r>
            <a:r>
              <a:rPr lang="sr-Latn-CS" dirty="0" smtClean="0"/>
              <a:t>, </a:t>
            </a:r>
            <a:r>
              <a:rPr lang="sr-Cyrl-CS" dirty="0" smtClean="0"/>
              <a:t>сан</a:t>
            </a:r>
            <a:r>
              <a:rPr lang="sr-Latn-CS" dirty="0" smtClean="0"/>
              <a:t>...</a:t>
            </a:r>
            <a:endParaRPr lang="sr-Latn-CS" dirty="0"/>
          </a:p>
          <a:p>
            <a:r>
              <a:rPr lang="sr-Cyrl-CS" dirty="0" smtClean="0"/>
              <a:t>Меки</a:t>
            </a:r>
            <a:r>
              <a:rPr lang="sr-Latn-CS" dirty="0" smtClean="0"/>
              <a:t>, </a:t>
            </a:r>
            <a:r>
              <a:rPr lang="sr-Cyrl-CS" dirty="0" smtClean="0"/>
              <a:t>млитави</a:t>
            </a:r>
            <a:r>
              <a:rPr lang="sr-Latn-CS" dirty="0" smtClean="0"/>
              <a:t> </a:t>
            </a:r>
            <a:r>
              <a:rPr lang="sr-Cyrl-CS" dirty="0" smtClean="0"/>
              <a:t>при</a:t>
            </a:r>
            <a:r>
              <a:rPr lang="sr-Latn-CS" dirty="0" smtClean="0"/>
              <a:t> </a:t>
            </a:r>
            <a:r>
              <a:rPr lang="sr-Cyrl-CS" dirty="0" smtClean="0"/>
              <a:t>палпацији</a:t>
            </a:r>
            <a:r>
              <a:rPr lang="sr-Latn-CS" dirty="0" smtClean="0"/>
              <a:t>, </a:t>
            </a:r>
            <a:r>
              <a:rPr lang="sr-Cyrl-CS" dirty="0" smtClean="0"/>
              <a:t>не</a:t>
            </a:r>
            <a:r>
              <a:rPr lang="sr-Latn-CS" dirty="0" smtClean="0"/>
              <a:t> </a:t>
            </a:r>
            <a:r>
              <a:rPr lang="sr-Cyrl-CS" dirty="0" smtClean="0"/>
              <a:t>пружају</a:t>
            </a:r>
            <a:r>
              <a:rPr lang="sr-Latn-CS" dirty="0" smtClean="0"/>
              <a:t> </a:t>
            </a:r>
            <a:r>
              <a:rPr lang="sr-Cyrl-CS" dirty="0" smtClean="0"/>
              <a:t>отпор</a:t>
            </a:r>
            <a:r>
              <a:rPr lang="sr-Latn-CS" dirty="0" smtClean="0"/>
              <a:t> </a:t>
            </a:r>
            <a:r>
              <a:rPr lang="sr-Cyrl-CS" dirty="0" smtClean="0"/>
              <a:t>при</a:t>
            </a:r>
            <a:r>
              <a:rPr lang="sr-Latn-CS" dirty="0" smtClean="0"/>
              <a:t> </a:t>
            </a:r>
            <a:r>
              <a:rPr lang="sr-Cyrl-CS" dirty="0" smtClean="0"/>
              <a:t>извођењу</a:t>
            </a:r>
            <a:r>
              <a:rPr lang="sr-Latn-CS" dirty="0" smtClean="0"/>
              <a:t> </a:t>
            </a:r>
            <a:r>
              <a:rPr lang="sr-Cyrl-CS" dirty="0" smtClean="0"/>
              <a:t>пасивних</a:t>
            </a:r>
            <a:r>
              <a:rPr lang="sr-Latn-CS" dirty="0" smtClean="0"/>
              <a:t> </a:t>
            </a:r>
            <a:r>
              <a:rPr lang="sr-Cyrl-CS" dirty="0" smtClean="0"/>
              <a:t>покрета</a:t>
            </a:r>
            <a:r>
              <a:rPr lang="sr-Latn-CS" dirty="0" smtClean="0"/>
              <a:t>, </a:t>
            </a:r>
            <a:r>
              <a:rPr lang="sr-Cyrl-CS" dirty="0" smtClean="0"/>
              <a:t>могућа</a:t>
            </a:r>
            <a:r>
              <a:rPr lang="sr-Latn-CS" dirty="0" smtClean="0"/>
              <a:t> </a:t>
            </a:r>
            <a:r>
              <a:rPr lang="sr-Cyrl-CS" dirty="0" smtClean="0"/>
              <a:t>већа</a:t>
            </a:r>
            <a:r>
              <a:rPr lang="sr-Latn-CS" dirty="0" smtClean="0"/>
              <a:t> </a:t>
            </a:r>
            <a:r>
              <a:rPr lang="sr-Cyrl-CS" dirty="0" smtClean="0"/>
              <a:t>покретљивост</a:t>
            </a:r>
            <a:r>
              <a:rPr lang="sr-Latn-CS" dirty="0" smtClean="0"/>
              <a:t> </a:t>
            </a:r>
            <a:r>
              <a:rPr lang="sr-Cyrl-CS" dirty="0" smtClean="0"/>
              <a:t>зглобова</a:t>
            </a:r>
            <a:r>
              <a:rPr lang="sr-Latn-CS" dirty="0" smtClean="0"/>
              <a:t>, </a:t>
            </a:r>
            <a:r>
              <a:rPr lang="sr-Cyrl-CS" dirty="0" smtClean="0"/>
              <a:t>угашени</a:t>
            </a:r>
            <a:r>
              <a:rPr lang="sr-Latn-CS" dirty="0" smtClean="0"/>
              <a:t> </a:t>
            </a:r>
            <a:r>
              <a:rPr lang="sr-Cyrl-CS" dirty="0" smtClean="0"/>
              <a:t>рефлекси</a:t>
            </a:r>
            <a:endParaRPr lang="sr-Latn-CS" dirty="0"/>
          </a:p>
        </p:txBody>
      </p:sp>
    </p:spTree>
  </p:cSld>
  <p:clrMapOvr>
    <a:masterClrMapping/>
  </p:clrMapOvr>
  <p:transition spd="slow">
    <p:split orient="vert"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457200"/>
            <a:ext cx="8229600" cy="381000"/>
          </a:xfrm>
        </p:spPr>
        <p:txBody>
          <a:bodyPr>
            <a:normAutofit fontScale="90000"/>
          </a:bodyPr>
          <a:lstStyle/>
          <a:p>
            <a:r>
              <a:rPr lang="x-none" sz="3600" b="1">
                <a:latin typeface="Times New Roman" pitchFamily="18" charset="0"/>
                <a:cs typeface="Times New Roman" pitchFamily="18" charset="0"/>
              </a:rPr>
              <a:t>Вежба за повећање и очување обима покрета у зглобовима</a:t>
            </a:r>
            <a:endParaRPr lang="sr-Latn-CS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114800"/>
            <a:ext cx="8229600" cy="2743200"/>
          </a:xfrm>
          <a:ln>
            <a:solidFill>
              <a:schemeClr val="accent1"/>
            </a:solidFill>
          </a:ln>
        </p:spPr>
        <p:txBody>
          <a:bodyPr>
            <a:normAutofit fontScale="85000" lnSpcReduction="20000"/>
          </a:bodyPr>
          <a:lstStyle/>
          <a:p>
            <a:pPr marL="0"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x-none" sz="2800" i="1">
                <a:latin typeface="Times New Roman"/>
                <a:ea typeface="Calibri"/>
                <a:cs typeface="Times New Roman"/>
              </a:rPr>
              <a:t> </a:t>
            </a:r>
            <a:endParaRPr lang="x-none" sz="2400">
              <a:latin typeface="Calibri"/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Clr>
                <a:schemeClr val="bg2"/>
              </a:buClr>
              <a:buFont typeface="+mj-lt"/>
              <a:buAutoNum type="arabicPeriod"/>
            </a:pPr>
            <a:r>
              <a:rPr lang="x-none" sz="2800">
                <a:latin typeface="Times New Roman"/>
                <a:ea typeface="Calibri"/>
                <a:cs typeface="Times New Roman"/>
              </a:rPr>
              <a:t>Пацијент лежи на леђима, ногу састављених у коленима и фиксираних рамена за </a:t>
            </a:r>
            <a:r>
              <a:rPr lang="x-none" sz="2800" smtClean="0">
                <a:latin typeface="Times New Roman"/>
                <a:ea typeface="Calibri"/>
                <a:cs typeface="Times New Roman"/>
              </a:rPr>
              <a:t>подлогу</a:t>
            </a:r>
            <a:r>
              <a:rPr lang="sr-Cyrl-CS" sz="2800" dirty="0" smtClean="0">
                <a:latin typeface="Times New Roman"/>
                <a:ea typeface="Calibri"/>
                <a:cs typeface="Times New Roman"/>
              </a:rPr>
              <a:t>.</a:t>
            </a:r>
            <a:r>
              <a:rPr lang="sr-Cyrl-CS" sz="2800" dirty="0" smtClean="0">
                <a:latin typeface="Times New Roman"/>
                <a:ea typeface="Calibri"/>
                <a:cs typeface="Times New Roman"/>
              </a:rPr>
              <a:t>Р</a:t>
            </a:r>
            <a:r>
              <a:rPr lang="x-none" sz="2800" smtClean="0">
                <a:latin typeface="Times New Roman"/>
                <a:ea typeface="Calibri"/>
                <a:cs typeface="Times New Roman"/>
              </a:rPr>
              <a:t>отацију </a:t>
            </a:r>
            <a:r>
              <a:rPr lang="x-none" sz="2800">
                <a:latin typeface="Times New Roman"/>
                <a:ea typeface="Calibri"/>
                <a:cs typeface="Times New Roman"/>
              </a:rPr>
              <a:t>ногу из </a:t>
            </a:r>
            <a:r>
              <a:rPr lang="x-none" sz="2800" smtClean="0">
                <a:latin typeface="Times New Roman"/>
                <a:ea typeface="Calibri"/>
                <a:cs typeface="Times New Roman"/>
              </a:rPr>
              <a:t>кукова</a:t>
            </a:r>
            <a:r>
              <a:rPr lang="sr-Cyrl-CS" sz="2800" dirty="0" smtClean="0">
                <a:latin typeface="Times New Roman"/>
                <a:ea typeface="Calibri"/>
                <a:cs typeface="Times New Roman"/>
              </a:rPr>
              <a:t> врши на обе стране</a:t>
            </a:r>
            <a:endParaRPr lang="x-none" sz="2400">
              <a:latin typeface="Calibri"/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Clr>
                <a:schemeClr val="bg2"/>
              </a:buClr>
              <a:buFont typeface="+mj-lt"/>
              <a:buAutoNum type="arabicPeriod"/>
            </a:pPr>
            <a:r>
              <a:rPr lang="ru-RU" sz="2800" dirty="0">
                <a:latin typeface="Times New Roman"/>
                <a:ea typeface="Calibri"/>
                <a:cs typeface="Times New Roman"/>
              </a:rPr>
              <a:t>Пацијент лежи на леђима испруженог тела, затим се окреће на бок постепено, прво глава, руке, кукови, </a:t>
            </a:r>
            <a:r>
              <a:rPr lang="ru-RU" sz="2800" dirty="0" smtClean="0">
                <a:latin typeface="Times New Roman"/>
                <a:ea typeface="Calibri"/>
                <a:cs typeface="Times New Roman"/>
              </a:rPr>
              <a:t>нога.. </a:t>
            </a:r>
            <a:r>
              <a:rPr lang="ru-RU" sz="2800" dirty="0">
                <a:latin typeface="Times New Roman"/>
                <a:ea typeface="Calibri"/>
                <a:cs typeface="Times New Roman"/>
              </a:rPr>
              <a:t>па </a:t>
            </a:r>
            <a:r>
              <a:rPr lang="ru-RU" sz="2800" dirty="0" smtClean="0">
                <a:latin typeface="Times New Roman"/>
                <a:ea typeface="Calibri"/>
                <a:cs typeface="Times New Roman"/>
              </a:rPr>
              <a:t> на </a:t>
            </a:r>
            <a:r>
              <a:rPr lang="ru-RU" sz="2800" dirty="0">
                <a:latin typeface="Times New Roman"/>
                <a:ea typeface="Calibri"/>
                <a:cs typeface="Times New Roman"/>
              </a:rPr>
              <a:t>другу страну. Ово је вежба за устајање из постеље.</a:t>
            </a:r>
            <a:endParaRPr lang="x-none" sz="2400">
              <a:latin typeface="Calibri"/>
              <a:ea typeface="Calibri"/>
              <a:cs typeface="Times New Roman"/>
            </a:endParaRPr>
          </a:p>
          <a:p>
            <a:endParaRPr lang="sr-Latn-CS" dirty="0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extLst>
            <a:ext uri="{909E8E84-426E-40dd-AFC4-6F175D3DCCD1}">
              <a14:hiddenFill xmlns="" xmlns:a14="http://schemas.microsoft.com/office/drawing/2007/7/7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07/7/7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07/7/7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sr-Latn-CS"/>
          </a:p>
        </p:txBody>
      </p:sp>
      <p:pic>
        <p:nvPicPr>
          <p:cNvPr id="1025" name="Picture 1" descr="slika4(01)"/>
          <p:cNvPicPr>
            <a:picLocks noChangeAspect="1" noChangeArrowheads="1"/>
          </p:cNvPicPr>
          <p:nvPr/>
        </p:nvPicPr>
        <p:blipFill>
          <a:blip r:embed="rId2">
            <a:extLst>
              <a:ext uri="28A0092B-C50C-407e-A947-70E740481C1C">
                <a14:useLocalDpi xmlns="" xmlns:a14="http://schemas.microsoft.com/office/drawing/2007/7/7/main" val="0"/>
              </a:ext>
            </a:extLst>
          </a:blip>
          <a:srcRect/>
          <a:stretch>
            <a:fillRect/>
          </a:stretch>
        </p:blipFill>
        <p:spPr bwMode="auto">
          <a:xfrm>
            <a:off x="285720" y="990600"/>
            <a:ext cx="4137974" cy="2819400"/>
          </a:xfrm>
          <a:prstGeom prst="rect">
            <a:avLst/>
          </a:prstGeom>
          <a:ln w="9525">
            <a:solidFill>
              <a:srgbClr val="FF3399"/>
            </a:solidFill>
            <a:miter lim="800000"/>
            <a:headEnd/>
            <a:tailEnd/>
          </a:ln>
          <a:effectLst>
            <a:outerShdw blurRad="63500" dist="35921" dir="2700000" algn="ctr" rotWithShape="0">
              <a:srgbClr val="808080"/>
            </a:outerShdw>
          </a:effectLst>
          <a:extLst>
            <a:ext uri="{909E8E84-426E-40dd-AFC4-6F175D3DCCD1}">
              <a14:hiddenFill xmlns="" xmlns:a14="http://schemas.microsoft.com/office/drawing/2007/7/7/main">
                <a:solidFill>
                  <a:srgbClr xmlns:mc="http://schemas.openxmlformats.org/markup-compatibility/2006" val="FFFFFF" mc:Ignorable=""/>
                </a:solidFill>
              </a14:hiddenFill>
            </a:ext>
          </a:extLst>
        </p:spPr>
      </p:pic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extLst>
            <a:ext uri="{909E8E84-426E-40dd-AFC4-6F175D3DCCD1}">
              <a14:hiddenFill xmlns="" xmlns:a14="http://schemas.microsoft.com/office/drawing/2007/7/7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07/7/7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07/7/7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sr-Latn-CS"/>
          </a:p>
        </p:txBody>
      </p:sp>
      <p:pic>
        <p:nvPicPr>
          <p:cNvPr id="1027" name="Picture 3" descr="slika3(01)"/>
          <p:cNvPicPr>
            <a:picLocks noChangeAspect="1" noChangeArrowheads="1"/>
          </p:cNvPicPr>
          <p:nvPr/>
        </p:nvPicPr>
        <p:blipFill>
          <a:blip r:embed="rId3">
            <a:extLst>
              <a:ext uri="28A0092B-C50C-407e-A947-70E740481C1C">
                <a14:useLocalDpi xmlns="" xmlns:a14="http://schemas.microsoft.com/office/drawing/2007/7/7/main" val="0"/>
              </a:ext>
            </a:extLst>
          </a:blip>
          <a:srcRect/>
          <a:stretch>
            <a:fillRect/>
          </a:stretch>
        </p:blipFill>
        <p:spPr bwMode="auto">
          <a:xfrm>
            <a:off x="4643438" y="990600"/>
            <a:ext cx="4071966" cy="2819400"/>
          </a:xfrm>
          <a:prstGeom prst="rect">
            <a:avLst/>
          </a:prstGeom>
          <a:ln w="9525">
            <a:solidFill>
              <a:srgbClr val="FF3399"/>
            </a:solidFill>
            <a:miter lim="800000"/>
            <a:headEnd/>
            <a:tailEnd/>
          </a:ln>
          <a:effectLst>
            <a:outerShdw blurRad="63500" dist="35921" dir="2700000" algn="ctr" rotWithShape="0">
              <a:srgbClr val="000099"/>
            </a:outerShdw>
          </a:effectLst>
          <a:extLst>
            <a:ext uri="{909E8E84-426E-40dd-AFC4-6F175D3DCCD1}">
              <a14:hiddenFill xmlns="" xmlns:a14="http://schemas.microsoft.com/office/drawing/2007/7/7/main">
                <a:solidFill>
                  <a:srgbClr xmlns:mc="http://schemas.openxmlformats.org/markup-compatibility/2006" val="FFFFFF" mc:Ignorable="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07/7/12/main" val="14896061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07/7/12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5720" y="0"/>
            <a:ext cx="8858280" cy="1295400"/>
          </a:xfrm>
        </p:spPr>
        <p:txBody>
          <a:bodyPr>
            <a:normAutofit/>
          </a:bodyPr>
          <a:lstStyle/>
          <a:p>
            <a:r>
              <a:rPr lang="x-none" sz="3600" b="1">
                <a:latin typeface="Times New Roman" pitchFamily="18" charset="0"/>
                <a:cs typeface="Times New Roman" pitchFamily="18" charset="0"/>
              </a:rPr>
              <a:t>Вежба за прелазак из седећег става са усправљањем</a:t>
            </a:r>
            <a:endParaRPr lang="sr-Latn-CS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596" y="5286388"/>
            <a:ext cx="8229600" cy="1181088"/>
          </a:xfrm>
        </p:spPr>
        <p:txBody>
          <a:bodyPr>
            <a:normAutofit fontScale="92500"/>
          </a:bodyPr>
          <a:lstStyle/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Clr>
                <a:schemeClr val="bg2"/>
              </a:buClr>
              <a:buNone/>
            </a:pPr>
            <a:r>
              <a:rPr lang="x-none" sz="2800">
                <a:latin typeface="Times New Roman"/>
                <a:ea typeface="Calibri"/>
                <a:cs typeface="Times New Roman"/>
              </a:rPr>
              <a:t>Пацијент седи са скупљеним рукама испред тела, затим их пружа напред, па потом их подиже изнад </a:t>
            </a:r>
            <a:r>
              <a:rPr lang="x-none" sz="2800" smtClean="0">
                <a:latin typeface="Times New Roman"/>
                <a:ea typeface="Calibri"/>
                <a:cs typeface="Times New Roman"/>
              </a:rPr>
              <a:t>главе</a:t>
            </a:r>
            <a:endParaRPr lang="x-none" sz="2400">
              <a:latin typeface="Calibri"/>
              <a:ea typeface="Calibri"/>
              <a:cs typeface="Times New Roman"/>
            </a:endParaRPr>
          </a:p>
          <a:p>
            <a:endParaRPr lang="sr-Latn-CS" dirty="0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extLst>
            <a:ext uri="{909E8E84-426E-40dd-AFC4-6F175D3DCCD1}">
              <a14:hiddenFill xmlns="" xmlns:a14="http://schemas.microsoft.com/office/drawing/2007/7/7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07/7/7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07/7/7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sr-Latn-CS"/>
          </a:p>
        </p:txBody>
      </p:sp>
      <p:pic>
        <p:nvPicPr>
          <p:cNvPr id="2049" name="Picture 1" descr="slika5(01)"/>
          <p:cNvPicPr>
            <a:picLocks noChangeAspect="1" noChangeArrowheads="1"/>
          </p:cNvPicPr>
          <p:nvPr/>
        </p:nvPicPr>
        <p:blipFill>
          <a:blip r:embed="rId2">
            <a:extLst>
              <a:ext uri="28A0092B-C50C-407e-A947-70E740481C1C">
                <a14:useLocalDpi xmlns="" xmlns:a14="http://schemas.microsoft.com/office/drawing/2007/7/7/main" val="0"/>
              </a:ext>
            </a:extLst>
          </a:blip>
          <a:srcRect/>
          <a:stretch>
            <a:fillRect/>
          </a:stretch>
        </p:blipFill>
        <p:spPr bwMode="auto">
          <a:xfrm>
            <a:off x="357158" y="1524001"/>
            <a:ext cx="4786346" cy="3276600"/>
          </a:xfrm>
          <a:prstGeom prst="rect">
            <a:avLst/>
          </a:prstGeom>
          <a:ln w="9525">
            <a:solidFill>
              <a:srgbClr val="FF3399"/>
            </a:solidFill>
            <a:miter lim="800000"/>
            <a:headEnd/>
            <a:tailEnd/>
          </a:ln>
          <a:effectLst>
            <a:outerShdw blurRad="63500" dist="35921" dir="2700000" algn="ctr" rotWithShape="0">
              <a:srgbClr val="000099"/>
            </a:outerShdw>
          </a:effectLst>
          <a:extLst>
            <a:ext uri="{909E8E84-426E-40dd-AFC4-6F175D3DCCD1}">
              <a14:hiddenFill xmlns="" xmlns:a14="http://schemas.microsoft.com/office/drawing/2007/7/7/main">
                <a:solidFill>
                  <a:srgbClr xmlns:mc="http://schemas.openxmlformats.org/markup-compatibility/2006" val="FFFFFF" mc:Ignorable="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07/7/12/main" val="33491430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07/7/12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57166"/>
            <a:ext cx="8686800" cy="1847088"/>
          </a:xfrm>
        </p:spPr>
        <p:txBody>
          <a:bodyPr>
            <a:noAutofit/>
          </a:bodyPr>
          <a:lstStyle/>
          <a:p>
            <a:r>
              <a:rPr lang="x-none" sz="3600" b="1">
                <a:latin typeface="Times New Roman" pitchFamily="18" charset="0"/>
                <a:cs typeface="Times New Roman" pitchFamily="18" charset="0"/>
              </a:rPr>
              <a:t>Кинезитерапија постуралних проблема </a:t>
            </a:r>
            <a:r>
              <a:rPr lang="sr-Cyrl-CS" sz="3600" b="1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x-none" sz="3600" b="1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x-none" sz="3600" b="1">
                <a:latin typeface="Times New Roman" pitchFamily="18" charset="0"/>
                <a:cs typeface="Times New Roman" pitchFamily="18" charset="0"/>
              </a:rPr>
              <a:t>статике и вежба за корекцију погрбљеног </a:t>
            </a:r>
            <a:r>
              <a:rPr lang="x-none" sz="3600" b="1" smtClean="0">
                <a:latin typeface="Times New Roman" pitchFamily="18" charset="0"/>
                <a:cs typeface="Times New Roman" pitchFamily="18" charset="0"/>
              </a:rPr>
              <a:t>држања</a:t>
            </a:r>
            <a:r>
              <a:rPr lang="x-none" sz="3600"/>
              <a:t/>
            </a:r>
            <a:br>
              <a:rPr lang="x-none" sz="3600"/>
            </a:br>
            <a:endParaRPr lang="sr-Latn-C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35480"/>
            <a:ext cx="8229600" cy="4636792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n-US" i="1" dirty="0"/>
              <a:t>1. </a:t>
            </a:r>
            <a:r>
              <a:rPr lang="x-none"/>
              <a:t>Пацијент стоји леђима окренут зиду тако да потиљак, леђа и пете додирују зид. Након 30 сек. у овом положају искорачи од зида и потом се врати заузимајући исти положај.</a:t>
            </a:r>
          </a:p>
          <a:p>
            <a:pPr marL="0" indent="0" algn="just">
              <a:buNone/>
            </a:pPr>
            <a:r>
              <a:rPr lang="en-US" dirty="0"/>
              <a:t>2. </a:t>
            </a:r>
            <a:r>
              <a:rPr lang="x-none" smtClean="0"/>
              <a:t>Дру</a:t>
            </a:r>
            <a:r>
              <a:rPr lang="sr-Cyrl-CS" dirty="0" smtClean="0"/>
              <a:t>га</a:t>
            </a:r>
            <a:r>
              <a:rPr lang="x-none" smtClean="0"/>
              <a:t> вежб</a:t>
            </a:r>
            <a:r>
              <a:rPr lang="sr-Cyrl-CS" dirty="0" smtClean="0"/>
              <a:t>а (</a:t>
            </a:r>
            <a:r>
              <a:rPr lang="x-none" smtClean="0"/>
              <a:t>исти </a:t>
            </a:r>
            <a:r>
              <a:rPr lang="x-none"/>
              <a:t>почетни </a:t>
            </a:r>
            <a:r>
              <a:rPr lang="x-none" smtClean="0"/>
              <a:t>положај</a:t>
            </a:r>
            <a:r>
              <a:rPr lang="sr-Cyrl-CS" dirty="0" smtClean="0"/>
              <a:t>)</a:t>
            </a:r>
            <a:r>
              <a:rPr lang="x-none" smtClean="0"/>
              <a:t> пацијент </a:t>
            </a:r>
            <a:r>
              <a:rPr lang="x-none"/>
              <a:t>пребаци тежину тела напред, подигне се на прсте , затим врати тежину тела назад и подиже се на пету. При томе се придржава рукама за столицу испред себе</a:t>
            </a:r>
            <a:r>
              <a:rPr lang="x-none" smtClean="0"/>
              <a:t>.</a:t>
            </a:r>
            <a:r>
              <a:rPr lang="sr-Cyrl-CS" dirty="0" smtClean="0"/>
              <a:t> </a:t>
            </a:r>
            <a:r>
              <a:rPr lang="x-none" smtClean="0"/>
              <a:t>Ове </a:t>
            </a:r>
            <a:r>
              <a:rPr lang="x-none"/>
              <a:t>вежбе поновити 5-10 пута сваког јутра и вечери.</a:t>
            </a:r>
          </a:p>
          <a:p>
            <a:endParaRPr lang="x-none"/>
          </a:p>
          <a:p>
            <a:endParaRPr lang="sr-Latn-CS" dirty="0"/>
          </a:p>
        </p:txBody>
      </p:sp>
    </p:spTree>
    <p:extLst>
      <p:ext uri="{BB962C8B-B14F-4D97-AF65-F5344CB8AC3E}">
        <p14:creationId xmlns="" xmlns:p14="http://schemas.microsoft.com/office/powerpoint/2007/7/12/main" val="168217398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07/7/12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785834"/>
          </a:xfrm>
        </p:spPr>
        <p:txBody>
          <a:bodyPr>
            <a:normAutofit/>
          </a:bodyPr>
          <a:lstStyle/>
          <a:p>
            <a:r>
              <a:rPr lang="x-none" sz="3600" b="1" smtClean="0">
                <a:latin typeface="Times New Roman" pitchFamily="18" charset="0"/>
                <a:cs typeface="Times New Roman" pitchFamily="18" charset="0"/>
              </a:rPr>
              <a:t>Вежба </a:t>
            </a:r>
            <a:r>
              <a:rPr lang="x-none" sz="3600" b="1">
                <a:latin typeface="Times New Roman" pitchFamily="18" charset="0"/>
                <a:cs typeface="Times New Roman" pitchFamily="18" charset="0"/>
              </a:rPr>
              <a:t>за истезање мускулатуре леђа</a:t>
            </a:r>
            <a:endParaRPr lang="sr-Latn-CS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3929066"/>
            <a:ext cx="9144000" cy="2357430"/>
          </a:xfrm>
        </p:spPr>
        <p:txBody>
          <a:bodyPr>
            <a:normAutofit fontScale="92500" lnSpcReduction="10000"/>
          </a:bodyPr>
          <a:lstStyle/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Clr>
                <a:schemeClr val="bg2"/>
              </a:buClr>
              <a:buFont typeface="+mj-lt"/>
              <a:buAutoNum type="arabicPeriod"/>
            </a:pPr>
            <a:r>
              <a:rPr lang="x-none" sz="2800">
                <a:latin typeface="Times New Roman"/>
                <a:ea typeface="Calibri"/>
                <a:cs typeface="Times New Roman"/>
              </a:rPr>
              <a:t>Пацијент лежи на леђ</a:t>
            </a:r>
            <a:r>
              <a:rPr lang="ru-RU" sz="2800" dirty="0" smtClean="0">
                <a:latin typeface="Times New Roman"/>
                <a:ea typeface="Calibri"/>
                <a:cs typeface="Times New Roman"/>
              </a:rPr>
              <a:t>има</a:t>
            </a:r>
            <a:r>
              <a:rPr lang="sr-Cyrl-CS" sz="2800" dirty="0" smtClean="0">
                <a:latin typeface="Times New Roman"/>
                <a:ea typeface="Calibri"/>
                <a:cs typeface="Times New Roman"/>
              </a:rPr>
              <a:t>.</a:t>
            </a:r>
            <a:r>
              <a:rPr lang="x-none" sz="2800" smtClean="0">
                <a:latin typeface="Times New Roman"/>
                <a:ea typeface="Calibri"/>
                <a:cs typeface="Times New Roman"/>
              </a:rPr>
              <a:t> </a:t>
            </a:r>
            <a:r>
              <a:rPr lang="sr-Cyrl-CS" sz="2800" dirty="0" smtClean="0">
                <a:latin typeface="Times New Roman"/>
                <a:ea typeface="Calibri"/>
                <a:cs typeface="Times New Roman"/>
              </a:rPr>
              <a:t>К</a:t>
            </a:r>
            <a:r>
              <a:rPr lang="x-none" sz="2800" smtClean="0">
                <a:latin typeface="Times New Roman"/>
                <a:ea typeface="Calibri"/>
                <a:cs typeface="Times New Roman"/>
              </a:rPr>
              <a:t>олена</a:t>
            </a:r>
            <a:r>
              <a:rPr lang="sr-Cyrl-CS" sz="2800" dirty="0" smtClean="0">
                <a:latin typeface="Times New Roman"/>
                <a:ea typeface="Calibri"/>
                <a:cs typeface="Times New Roman"/>
              </a:rPr>
              <a:t> су</a:t>
            </a:r>
            <a:r>
              <a:rPr lang="x-none" sz="2800" smtClean="0">
                <a:latin typeface="Times New Roman"/>
                <a:ea typeface="Calibri"/>
                <a:cs typeface="Times New Roman"/>
              </a:rPr>
              <a:t> </a:t>
            </a:r>
            <a:r>
              <a:rPr lang="x-none" sz="2800">
                <a:latin typeface="Times New Roman"/>
                <a:ea typeface="Calibri"/>
                <a:cs typeface="Times New Roman"/>
              </a:rPr>
              <a:t>савијена </a:t>
            </a:r>
            <a:r>
              <a:rPr lang="sr-Cyrl-CS" sz="2800" dirty="0" smtClean="0">
                <a:latin typeface="Times New Roman"/>
                <a:ea typeface="Calibri"/>
                <a:cs typeface="Times New Roman"/>
              </a:rPr>
              <a:t>а</a:t>
            </a:r>
            <a:r>
              <a:rPr lang="x-none" sz="2800" smtClean="0">
                <a:latin typeface="Times New Roman"/>
                <a:ea typeface="Calibri"/>
                <a:cs typeface="Times New Roman"/>
              </a:rPr>
              <a:t> рук</a:t>
            </a:r>
            <a:r>
              <a:rPr lang="sr-Cyrl-CS" sz="2800" dirty="0" smtClean="0">
                <a:latin typeface="Times New Roman"/>
                <a:ea typeface="Calibri"/>
                <a:cs typeface="Times New Roman"/>
              </a:rPr>
              <a:t>е</a:t>
            </a:r>
            <a:r>
              <a:rPr lang="x-none" sz="2800" smtClean="0">
                <a:latin typeface="Times New Roman"/>
                <a:ea typeface="Calibri"/>
                <a:cs typeface="Times New Roman"/>
              </a:rPr>
              <a:t> испружен</a:t>
            </a:r>
            <a:r>
              <a:rPr lang="sr-Cyrl-CS" sz="2800" dirty="0" smtClean="0">
                <a:latin typeface="Times New Roman"/>
                <a:ea typeface="Calibri"/>
                <a:cs typeface="Times New Roman"/>
              </a:rPr>
              <a:t>е</a:t>
            </a:r>
            <a:r>
              <a:rPr lang="x-none" sz="2800" smtClean="0">
                <a:latin typeface="Times New Roman"/>
                <a:ea typeface="Calibri"/>
                <a:cs typeface="Times New Roman"/>
              </a:rPr>
              <a:t> </a:t>
            </a:r>
            <a:r>
              <a:rPr lang="x-none" sz="2800">
                <a:latin typeface="Times New Roman"/>
                <a:ea typeface="Calibri"/>
                <a:cs typeface="Times New Roman"/>
              </a:rPr>
              <a:t>изнад главе. Из тог положаја подигне десно колено, </a:t>
            </a:r>
            <a:r>
              <a:rPr lang="sr-Cyrl-CS" sz="2800" dirty="0" smtClean="0">
                <a:latin typeface="Times New Roman"/>
                <a:ea typeface="Calibri"/>
                <a:cs typeface="Times New Roman"/>
              </a:rPr>
              <a:t>екстендира</a:t>
            </a:r>
            <a:r>
              <a:rPr lang="x-none" sz="2800" smtClean="0">
                <a:latin typeface="Times New Roman"/>
                <a:ea typeface="Calibri"/>
                <a:cs typeface="Times New Roman"/>
              </a:rPr>
              <a:t> </a:t>
            </a:r>
            <a:r>
              <a:rPr lang="x-none" sz="2800">
                <a:latin typeface="Times New Roman"/>
                <a:ea typeface="Calibri"/>
                <a:cs typeface="Times New Roman"/>
              </a:rPr>
              <a:t>ногу </a:t>
            </a:r>
            <a:r>
              <a:rPr lang="sr-Cyrl-CS" sz="2800" dirty="0" smtClean="0">
                <a:latin typeface="Times New Roman"/>
                <a:ea typeface="Calibri"/>
                <a:cs typeface="Times New Roman"/>
              </a:rPr>
              <a:t>са</a:t>
            </a:r>
            <a:r>
              <a:rPr lang="x-none" sz="2800" smtClean="0">
                <a:latin typeface="Times New Roman"/>
                <a:ea typeface="Calibri"/>
                <a:cs typeface="Times New Roman"/>
              </a:rPr>
              <a:t> пет</a:t>
            </a:r>
            <a:r>
              <a:rPr lang="sr-Cyrl-CS" sz="2800" dirty="0" smtClean="0">
                <a:latin typeface="Times New Roman"/>
                <a:ea typeface="Calibri"/>
                <a:cs typeface="Times New Roman"/>
              </a:rPr>
              <a:t>ом</a:t>
            </a:r>
            <a:r>
              <a:rPr lang="x-none" sz="2800" smtClean="0">
                <a:latin typeface="Times New Roman"/>
                <a:ea typeface="Calibri"/>
                <a:cs typeface="Times New Roman"/>
              </a:rPr>
              <a:t> навише</a:t>
            </a:r>
            <a:r>
              <a:rPr lang="sr-Cyrl-CS" sz="2800" dirty="0" smtClean="0">
                <a:latin typeface="Times New Roman"/>
                <a:ea typeface="Calibri"/>
                <a:cs typeface="Times New Roman"/>
              </a:rPr>
              <a:t>.</a:t>
            </a:r>
            <a:r>
              <a:rPr lang="x-none" sz="2800" smtClean="0">
                <a:latin typeface="Times New Roman"/>
                <a:ea typeface="Calibri"/>
                <a:cs typeface="Times New Roman"/>
              </a:rPr>
              <a:t> </a:t>
            </a:r>
            <a:r>
              <a:rPr lang="sr-Cyrl-CS" sz="2800" dirty="0" smtClean="0">
                <a:latin typeface="Times New Roman"/>
                <a:ea typeface="Calibri"/>
                <a:cs typeface="Times New Roman"/>
              </a:rPr>
              <a:t>З</a:t>
            </a:r>
            <a:r>
              <a:rPr lang="x-none" sz="2800" smtClean="0">
                <a:latin typeface="Times New Roman"/>
                <a:ea typeface="Calibri"/>
                <a:cs typeface="Times New Roman"/>
              </a:rPr>
              <a:t>атим </a:t>
            </a:r>
            <a:r>
              <a:rPr lang="x-none" sz="2800">
                <a:latin typeface="Times New Roman"/>
                <a:ea typeface="Calibri"/>
                <a:cs typeface="Times New Roman"/>
              </a:rPr>
              <a:t>помера прсте ка лицу. Потом савије десно колено и врати у почетни положај. Вежбу поновити 10 пута </a:t>
            </a:r>
            <a:r>
              <a:rPr lang="sr-Cyrl-CS" sz="2800" dirty="0" smtClean="0">
                <a:latin typeface="Times New Roman"/>
                <a:ea typeface="Calibri"/>
                <a:cs typeface="Times New Roman"/>
              </a:rPr>
              <a:t>сваком</a:t>
            </a:r>
            <a:r>
              <a:rPr lang="x-none" sz="2800" smtClean="0">
                <a:latin typeface="Times New Roman"/>
                <a:ea typeface="Calibri"/>
                <a:cs typeface="Times New Roman"/>
              </a:rPr>
              <a:t> ног</a:t>
            </a:r>
            <a:r>
              <a:rPr lang="sr-Cyrl-CS" sz="2800" dirty="0" smtClean="0">
                <a:latin typeface="Times New Roman"/>
                <a:ea typeface="Calibri"/>
                <a:cs typeface="Times New Roman"/>
              </a:rPr>
              <a:t>ом</a:t>
            </a:r>
            <a:r>
              <a:rPr lang="x-none" sz="2800" smtClean="0">
                <a:latin typeface="Times New Roman"/>
                <a:ea typeface="Calibri"/>
                <a:cs typeface="Times New Roman"/>
              </a:rPr>
              <a:t>.</a:t>
            </a:r>
            <a:endParaRPr lang="x-none" sz="2400">
              <a:latin typeface="Calibri"/>
              <a:ea typeface="Calibri"/>
              <a:cs typeface="Times New Roman"/>
            </a:endParaRPr>
          </a:p>
          <a:p>
            <a:endParaRPr lang="sr-Latn-CS" dirty="0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extLst>
            <a:ext uri="{909E8E84-426E-40dd-AFC4-6F175D3DCCD1}">
              <a14:hiddenFill xmlns="" xmlns:a14="http://schemas.microsoft.com/office/drawing/2007/7/7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07/7/7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07/7/7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sr-Latn-CS"/>
          </a:p>
        </p:txBody>
      </p:sp>
      <p:pic>
        <p:nvPicPr>
          <p:cNvPr id="3073" name="Picture 1" descr="PB-knj-s167a"/>
          <p:cNvPicPr>
            <a:picLocks noChangeAspect="1" noChangeArrowheads="1"/>
          </p:cNvPicPr>
          <p:nvPr/>
        </p:nvPicPr>
        <p:blipFill>
          <a:blip r:embed="rId2">
            <a:extLst>
              <a:ext uri="28A0092B-C50C-407e-A947-70E740481C1C">
                <a14:useLocalDpi xmlns="" xmlns:a14="http://schemas.microsoft.com/office/drawing/2007/7/7/main" val="0"/>
              </a:ext>
            </a:extLst>
          </a:blip>
          <a:srcRect/>
          <a:stretch>
            <a:fillRect/>
          </a:stretch>
        </p:blipFill>
        <p:spPr bwMode="auto">
          <a:xfrm>
            <a:off x="214282" y="1428736"/>
            <a:ext cx="4241612" cy="2214578"/>
          </a:xfrm>
          <a:prstGeom prst="rect">
            <a:avLst/>
          </a:prstGeom>
          <a:extLst>
            <a:ext uri="{909E8E84-426E-40dd-AFC4-6F175D3DCCD1}">
              <a14:hiddenFill xmlns="" xmlns:a14="http://schemas.microsoft.com/office/drawing/2007/7/7/main">
                <a:solidFill>
                  <a:srgbClr xmlns:mc="http://schemas.openxmlformats.org/markup-compatibility/2006" val="FFFFFF" mc:Ignorable=""/>
                </a:solidFill>
              </a14:hiddenFill>
            </a:ext>
            <a:ext uri="{AF507438-7753-43e0-B8FC-AC1667EBCBE1}">
              <a14:hiddenEffects xmlns="" xmlns:a14="http://schemas.microsoft.com/office/drawing/2007/7/7/main">
                <a:effectLst>
                  <a:outerShdw blurRad="63500" dist="35921" dir="2700000" algn="ctr" rotWithShape="0">
                    <a:srgbClr xmlns:mc="http://schemas.openxmlformats.org/markup-compatibility/2006" val="000099" mc:Ignorable=""/>
                  </a:outerShdw>
                </a:effectLst>
              </a14:hiddenEffects>
            </a:ext>
          </a:extLst>
        </p:spPr>
      </p:pic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52400" y="152400"/>
            <a:ext cx="9144000" cy="0"/>
          </a:xfrm>
          <a:prstGeom prst="rect">
            <a:avLst/>
          </a:prstGeom>
          <a:extLst>
            <a:ext uri="{909E8E84-426E-40dd-AFC4-6F175D3DCCD1}">
              <a14:hiddenFill xmlns="" xmlns:a14="http://schemas.microsoft.com/office/drawing/2007/7/7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07/7/7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07/7/7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sr-Latn-CS"/>
          </a:p>
        </p:txBody>
      </p:sp>
      <p:pic>
        <p:nvPicPr>
          <p:cNvPr id="3075" name="Picture 3" descr="PB-knj-s167b"/>
          <p:cNvPicPr>
            <a:picLocks noChangeAspect="1" noChangeArrowheads="1"/>
          </p:cNvPicPr>
          <p:nvPr/>
        </p:nvPicPr>
        <p:blipFill>
          <a:blip r:embed="rId3">
            <a:extLst>
              <a:ext uri="28A0092B-C50C-407e-A947-70E740481C1C">
                <a14:useLocalDpi xmlns="" xmlns:a14="http://schemas.microsoft.com/office/drawing/2007/7/7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428736"/>
            <a:ext cx="4233904" cy="2214578"/>
          </a:xfrm>
          <a:prstGeom prst="rect">
            <a:avLst/>
          </a:prstGeom>
          <a:extLst>
            <a:ext uri="{909E8E84-426E-40dd-AFC4-6F175D3DCCD1}">
              <a14:hiddenFill xmlns="" xmlns:a14="http://schemas.microsoft.com/office/drawing/2007/7/7/main">
                <a:solidFill>
                  <a:srgbClr xmlns:mc="http://schemas.openxmlformats.org/markup-compatibility/2006" val="FFFFFF" mc:Ignorable=""/>
                </a:solidFill>
              </a14:hiddenFill>
            </a:ext>
            <a:ext uri="{AF507438-7753-43e0-B8FC-AC1667EBCBE1}">
              <a14:hiddenEffects xmlns="" xmlns:a14="http://schemas.microsoft.com/office/drawing/2007/7/7/main">
                <a:effectLst>
                  <a:outerShdw blurRad="63500" dist="35921" dir="2700000" algn="ctr" rotWithShape="0">
                    <a:srgbClr xmlns:mc="http://schemas.openxmlformats.org/markup-compatibility/2006" val="000099" mc:Ignorable="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07/7/12/main" val="206571928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07/7/12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596" y="142852"/>
            <a:ext cx="8229600" cy="714380"/>
          </a:xfrm>
        </p:spPr>
        <p:txBody>
          <a:bodyPr>
            <a:normAutofit/>
          </a:bodyPr>
          <a:lstStyle/>
          <a:p>
            <a:r>
              <a:rPr lang="x-none" sz="3600" b="1">
                <a:latin typeface="Times New Roman" pitchFamily="18" charset="0"/>
                <a:cs typeface="Times New Roman" pitchFamily="18" charset="0"/>
              </a:rPr>
              <a:t>Вежба марширања</a:t>
            </a:r>
            <a:endParaRPr lang="sr-Latn-CS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4714884"/>
            <a:ext cx="8929718" cy="2143116"/>
          </a:xfrm>
        </p:spPr>
        <p:txBody>
          <a:bodyPr>
            <a:normAutofit/>
          </a:bodyPr>
          <a:lstStyle/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x-none" sz="2800" smtClean="0">
                <a:latin typeface="Times New Roman"/>
                <a:ea typeface="Calibri"/>
                <a:cs typeface="Times New Roman"/>
              </a:rPr>
              <a:t>Пацијент </a:t>
            </a:r>
            <a:r>
              <a:rPr lang="x-none" sz="2800">
                <a:latin typeface="Times New Roman"/>
                <a:ea typeface="Calibri"/>
                <a:cs typeface="Times New Roman"/>
              </a:rPr>
              <a:t>стоји благо размакнутих ногу и руку опуштених поред тела. Из тог положаја подиже ножне прсте и колена навише код сваког корака који изводи. Маршира </a:t>
            </a:r>
            <a:r>
              <a:rPr lang="x-none" sz="2800" smtClean="0">
                <a:latin typeface="Times New Roman"/>
                <a:ea typeface="Calibri"/>
                <a:cs typeface="Times New Roman"/>
              </a:rPr>
              <a:t> </a:t>
            </a:r>
            <a:r>
              <a:rPr lang="x-none" sz="2800">
                <a:latin typeface="Times New Roman"/>
                <a:ea typeface="Calibri"/>
                <a:cs typeface="Times New Roman"/>
              </a:rPr>
              <a:t>уз музику или вербалну команду.</a:t>
            </a:r>
            <a:endParaRPr lang="x-none" sz="2400">
              <a:latin typeface="Calibri"/>
              <a:ea typeface="Calibri"/>
              <a:cs typeface="Times New Roman"/>
            </a:endParaRPr>
          </a:p>
          <a:p>
            <a:endParaRPr lang="sr-Latn-CS" dirty="0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extLst>
            <a:ext uri="{909E8E84-426E-40dd-AFC4-6F175D3DCCD1}">
              <a14:hiddenFill xmlns="" xmlns:a14="http://schemas.microsoft.com/office/drawing/2007/7/7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07/7/7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07/7/7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sr-Latn-CS"/>
          </a:p>
        </p:txBody>
      </p:sp>
      <p:pic>
        <p:nvPicPr>
          <p:cNvPr id="4097" name="Picture 1" descr="PB-knj-s168a"/>
          <p:cNvPicPr>
            <a:picLocks noChangeAspect="1" noChangeArrowheads="1"/>
          </p:cNvPicPr>
          <p:nvPr/>
        </p:nvPicPr>
        <p:blipFill>
          <a:blip r:embed="rId2">
            <a:extLst>
              <a:ext uri="28A0092B-C50C-407e-A947-70E740481C1C">
                <a14:useLocalDpi xmlns="" xmlns:a14="http://schemas.microsoft.com/office/drawing/2007/7/7/main" val="0"/>
              </a:ext>
            </a:extLst>
          </a:blip>
          <a:srcRect/>
          <a:stretch>
            <a:fillRect/>
          </a:stretch>
        </p:blipFill>
        <p:spPr bwMode="auto">
          <a:xfrm>
            <a:off x="500034" y="1000108"/>
            <a:ext cx="2428892" cy="3576365"/>
          </a:xfrm>
          <a:prstGeom prst="rect">
            <a:avLst/>
          </a:prstGeom>
          <a:extLst>
            <a:ext uri="{909E8E84-426E-40dd-AFC4-6F175D3DCCD1}">
              <a14:hiddenFill xmlns="" xmlns:a14="http://schemas.microsoft.com/office/drawing/2007/7/7/main">
                <a:solidFill>
                  <a:srgbClr xmlns:mc="http://schemas.openxmlformats.org/markup-compatibility/2006" val="FFFFFF" mc:Ignorable=""/>
                </a:solidFill>
              </a14:hiddenFill>
            </a:ext>
            <a:ext uri="{AF507438-7753-43e0-B8FC-AC1667EBCBE1}">
              <a14:hiddenEffects xmlns="" xmlns:a14="http://schemas.microsoft.com/office/drawing/2007/7/7/main">
                <a:effectLst>
                  <a:outerShdw blurRad="63500" dist="35921" dir="2700000" algn="ctr" rotWithShape="0">
                    <a:srgbClr xmlns:mc="http://schemas.openxmlformats.org/markup-compatibility/2006" val="000099" mc:Ignorable=""/>
                  </a:outerShdw>
                </a:effectLst>
              </a14:hiddenEffects>
            </a:ext>
          </a:extLst>
        </p:spPr>
      </p:pic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extLst>
            <a:ext uri="{909E8E84-426E-40dd-AFC4-6F175D3DCCD1}">
              <a14:hiddenFill xmlns="" xmlns:a14="http://schemas.microsoft.com/office/drawing/2007/7/7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07/7/7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07/7/7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sr-Latn-CS"/>
          </a:p>
        </p:txBody>
      </p:sp>
      <p:pic>
        <p:nvPicPr>
          <p:cNvPr id="4099" name="Picture 3" descr="PB-knj-s168b"/>
          <p:cNvPicPr>
            <a:picLocks noChangeAspect="1" noChangeArrowheads="1"/>
          </p:cNvPicPr>
          <p:nvPr/>
        </p:nvPicPr>
        <p:blipFill>
          <a:blip r:embed="rId3">
            <a:extLst>
              <a:ext uri="28A0092B-C50C-407e-A947-70E740481C1C">
                <a14:useLocalDpi xmlns="" xmlns:a14="http://schemas.microsoft.com/office/drawing/2007/7/7/main" val="0"/>
              </a:ext>
            </a:extLst>
          </a:blip>
          <a:srcRect/>
          <a:stretch>
            <a:fillRect/>
          </a:stretch>
        </p:blipFill>
        <p:spPr bwMode="auto">
          <a:xfrm>
            <a:off x="3500430" y="1000108"/>
            <a:ext cx="2714644" cy="3555894"/>
          </a:xfrm>
          <a:prstGeom prst="rect">
            <a:avLst/>
          </a:prstGeom>
          <a:extLst>
            <a:ext uri="{909E8E84-426E-40dd-AFC4-6F175D3DCCD1}">
              <a14:hiddenFill xmlns="" xmlns:a14="http://schemas.microsoft.com/office/drawing/2007/7/7/main">
                <a:solidFill>
                  <a:srgbClr xmlns:mc="http://schemas.openxmlformats.org/markup-compatibility/2006" val="FFFFFF" mc:Ignorable=""/>
                </a:solidFill>
              </a14:hiddenFill>
            </a:ext>
            <a:ext uri="{AF507438-7753-43e0-B8FC-AC1667EBCBE1}">
              <a14:hiddenEffects xmlns="" xmlns:a14="http://schemas.microsoft.com/office/drawing/2007/7/7/main">
                <a:effectLst>
                  <a:outerShdw blurRad="63500" dist="35921" dir="2700000" algn="ctr" rotWithShape="0">
                    <a:srgbClr xmlns:mc="http://schemas.openxmlformats.org/markup-compatibility/2006" val="000099" mc:Ignorable="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07/7/12/main" val="165250198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07/7/12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596" y="-214338"/>
            <a:ext cx="8229600" cy="857232"/>
          </a:xfrm>
        </p:spPr>
        <p:txBody>
          <a:bodyPr>
            <a:normAutofit/>
          </a:bodyPr>
          <a:lstStyle/>
          <a:p>
            <a:r>
              <a:rPr lang="x-none" sz="3600" b="1">
                <a:latin typeface="Times New Roman"/>
                <a:ea typeface="Calibri"/>
              </a:rPr>
              <a:t>Вежбе за подизање ногу са искораком</a:t>
            </a:r>
            <a:endParaRPr lang="sr-Latn-C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71934" y="928670"/>
            <a:ext cx="4500594" cy="5572164"/>
          </a:xfrm>
        </p:spPr>
        <p:txBody>
          <a:bodyPr>
            <a:normAutofit fontScale="92500"/>
          </a:bodyPr>
          <a:lstStyle/>
          <a:p>
            <a:pPr marL="514350" indent="-514350" algn="just">
              <a:lnSpc>
                <a:spcPct val="115000"/>
              </a:lnSpc>
              <a:spcAft>
                <a:spcPts val="0"/>
              </a:spcAft>
              <a:buClr>
                <a:schemeClr val="bg2"/>
              </a:buClr>
              <a:buFont typeface="+mj-lt"/>
              <a:buAutoNum type="arabicPeriod"/>
              <a:tabLst>
                <a:tab pos="1104900" algn="l"/>
                <a:tab pos="2743200" algn="ctr"/>
              </a:tabLst>
            </a:pPr>
            <a:r>
              <a:rPr lang="x-none" sz="2800">
                <a:latin typeface="Times New Roman"/>
                <a:ea typeface="Calibri"/>
                <a:cs typeface="Times New Roman"/>
              </a:rPr>
              <a:t>Пацијент стоји усправно раширених ногу </a:t>
            </a:r>
            <a:r>
              <a:rPr lang="x-none" sz="2800" smtClean="0">
                <a:latin typeface="Times New Roman"/>
                <a:ea typeface="Calibri"/>
                <a:cs typeface="Times New Roman"/>
              </a:rPr>
              <a:t>20</a:t>
            </a:r>
            <a:r>
              <a:rPr lang="sr-Cyrl-CS" sz="2800" dirty="0" smtClean="0">
                <a:latin typeface="Times New Roman"/>
                <a:ea typeface="Calibri"/>
                <a:cs typeface="Times New Roman"/>
              </a:rPr>
              <a:t> </a:t>
            </a:r>
            <a:r>
              <a:rPr lang="x-none" sz="2800" smtClean="0">
                <a:latin typeface="Times New Roman"/>
                <a:ea typeface="Calibri"/>
                <a:cs typeface="Times New Roman"/>
              </a:rPr>
              <a:t>цм</a:t>
            </a:r>
            <a:r>
              <a:rPr lang="x-none" sz="2800">
                <a:latin typeface="Times New Roman"/>
                <a:ea typeface="Calibri"/>
                <a:cs typeface="Times New Roman"/>
              </a:rPr>
              <a:t>., рукама опуштених поред тела. Пребацује тежину на лево док подиже десну ногу са искораком, затим врати равнотежу и врати ногу уназад. Пребацује тежину на десно док подиже леву ногу са искораком,  затим  врати равнотежу и ногу уназад. </a:t>
            </a:r>
            <a:endParaRPr lang="sr-Latn-CS" dirty="0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extLst>
            <a:ext uri="{909E8E84-426E-40dd-AFC4-6F175D3DCCD1}">
              <a14:hiddenFill xmlns="" xmlns:a14="http://schemas.microsoft.com/office/drawing/2007/7/7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07/7/7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07/7/7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sr-Latn-CS"/>
          </a:p>
        </p:txBody>
      </p:sp>
      <p:pic>
        <p:nvPicPr>
          <p:cNvPr id="5121" name="Picture 1" descr="PB-knj-s169"/>
          <p:cNvPicPr>
            <a:picLocks noChangeAspect="1" noChangeArrowheads="1"/>
          </p:cNvPicPr>
          <p:nvPr/>
        </p:nvPicPr>
        <p:blipFill>
          <a:blip r:embed="rId2">
            <a:extLst>
              <a:ext uri="28A0092B-C50C-407e-A947-70E740481C1C">
                <a14:useLocalDpi xmlns="" xmlns:a14="http://schemas.microsoft.com/office/drawing/2007/7/7/main" val="0"/>
              </a:ext>
            </a:extLst>
          </a:blip>
          <a:srcRect/>
          <a:stretch>
            <a:fillRect/>
          </a:stretch>
        </p:blipFill>
        <p:spPr bwMode="auto">
          <a:xfrm>
            <a:off x="214282" y="1142984"/>
            <a:ext cx="3714776" cy="5000660"/>
          </a:xfrm>
          <a:prstGeom prst="rect">
            <a:avLst/>
          </a:prstGeom>
          <a:extLst>
            <a:ext uri="{909E8E84-426E-40dd-AFC4-6F175D3DCCD1}">
              <a14:hiddenFill xmlns="" xmlns:a14="http://schemas.microsoft.com/office/drawing/2007/7/7/main">
                <a:solidFill>
                  <a:srgbClr xmlns:mc="http://schemas.openxmlformats.org/markup-compatibility/2006" val="FFFFFF" mc:Ignorable=""/>
                </a:solidFill>
              </a14:hiddenFill>
            </a:ext>
            <a:ext uri="{AF507438-7753-43e0-B8FC-AC1667EBCBE1}">
              <a14:hiddenEffects xmlns="" xmlns:a14="http://schemas.microsoft.com/office/drawing/2007/7/7/main">
                <a:effectLst>
                  <a:outerShdw blurRad="63500" dist="35921" dir="2700000" algn="ctr" rotWithShape="0">
                    <a:srgbClr xmlns:mc="http://schemas.openxmlformats.org/markup-compatibility/2006" val="000099" mc:Ignorable="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07/7/12/main" val="268182170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07/7/12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5720" y="214290"/>
            <a:ext cx="8229600" cy="1000132"/>
          </a:xfrm>
        </p:spPr>
        <p:txBody>
          <a:bodyPr>
            <a:normAutofit/>
          </a:bodyPr>
          <a:lstStyle/>
          <a:p>
            <a:pPr lvl="2" algn="ctr" rtl="0">
              <a:spcBef>
                <a:spcPct val="0"/>
              </a:spcBef>
            </a:pPr>
            <a:r>
              <a:rPr lang="x-none" sz="360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Терапија радом</a:t>
            </a:r>
            <a:r>
              <a:rPr lang="x-none" sz="1200"/>
              <a:t/>
            </a:r>
            <a:br>
              <a:rPr lang="x-none" sz="1200"/>
            </a:br>
            <a:endParaRPr lang="sr-Latn-C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071546"/>
            <a:ext cx="9144000" cy="5786454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sr-Cyrl-CS" sz="2800" dirty="0" smtClean="0">
                <a:latin typeface="Times New Roman"/>
                <a:ea typeface="Calibri"/>
              </a:rPr>
              <a:t>Поправља </a:t>
            </a:r>
            <a:r>
              <a:rPr lang="x-none" sz="2800" smtClean="0">
                <a:latin typeface="Times New Roman"/>
                <a:ea typeface="Calibri"/>
              </a:rPr>
              <a:t>снагу</a:t>
            </a:r>
            <a:r>
              <a:rPr lang="x-none" sz="2800">
                <a:latin typeface="Times New Roman"/>
                <a:ea typeface="Calibri"/>
              </a:rPr>
              <a:t>, квалитет мишићног рада и кординацију </a:t>
            </a:r>
            <a:r>
              <a:rPr lang="x-none" sz="2800" smtClean="0">
                <a:latin typeface="Times New Roman"/>
                <a:ea typeface="Calibri"/>
              </a:rPr>
              <a:t>покрета</a:t>
            </a:r>
            <a:r>
              <a:rPr lang="en-US" sz="2800" dirty="0" smtClean="0">
                <a:latin typeface="Times New Roman"/>
                <a:ea typeface="Calibri"/>
              </a:rPr>
              <a:t>. </a:t>
            </a:r>
            <a:r>
              <a:rPr lang="x-none"/>
              <a:t>Ефекти </a:t>
            </a:r>
            <a:r>
              <a:rPr lang="x-none" smtClean="0"/>
              <a:t>:</a:t>
            </a:r>
            <a:endParaRPr lang="en-US" dirty="0" smtClean="0"/>
          </a:p>
          <a:p>
            <a:pPr marL="0" indent="0">
              <a:buNone/>
            </a:pPr>
            <a:endParaRPr lang="x-none"/>
          </a:p>
          <a:p>
            <a:pPr lvl="0"/>
            <a:r>
              <a:rPr lang="x-none"/>
              <a:t>Кинезиолошки (побољшање функције појединих сегмената </a:t>
            </a:r>
            <a:r>
              <a:rPr lang="sr-Cyrl-CS" dirty="0" smtClean="0"/>
              <a:t>ЛМС</a:t>
            </a:r>
            <a:r>
              <a:rPr lang="x-none" smtClean="0"/>
              <a:t>, </a:t>
            </a:r>
            <a:r>
              <a:rPr lang="x-none"/>
              <a:t>кроз повећање обима покрета у зглобовима, повећање мишићне снаге, еластичности, координације и брзине извођења </a:t>
            </a:r>
            <a:r>
              <a:rPr lang="x-none" smtClean="0"/>
              <a:t>покрета)</a:t>
            </a:r>
            <a:endParaRPr lang="sr-Cyrl-CS" dirty="0" smtClean="0"/>
          </a:p>
          <a:p>
            <a:pPr lvl="0"/>
            <a:r>
              <a:rPr lang="sr-Cyrl-CS" dirty="0" smtClean="0"/>
              <a:t>Више</a:t>
            </a:r>
            <a:r>
              <a:rPr lang="x-none" smtClean="0"/>
              <a:t>струко </a:t>
            </a:r>
            <a:r>
              <a:rPr lang="x-none"/>
              <a:t>понављање </a:t>
            </a:r>
            <a:r>
              <a:rPr lang="x-none" smtClean="0"/>
              <a:t>покрета</a:t>
            </a:r>
            <a:r>
              <a:rPr lang="sr-Cyrl-CS" dirty="0" smtClean="0"/>
              <a:t> (</a:t>
            </a:r>
            <a:r>
              <a:rPr lang="x-none" smtClean="0"/>
              <a:t>хватање </a:t>
            </a:r>
            <a:r>
              <a:rPr lang="x-none"/>
              <a:t>предмета, придржавање и манипулација, обрада коришћењем </a:t>
            </a:r>
            <a:r>
              <a:rPr lang="x-none" smtClean="0"/>
              <a:t>алатки</a:t>
            </a:r>
            <a:r>
              <a:rPr lang="sr-Cyrl-CS" dirty="0" smtClean="0"/>
              <a:t>)</a:t>
            </a:r>
            <a:r>
              <a:rPr lang="x-none" smtClean="0"/>
              <a:t> </a:t>
            </a:r>
            <a:r>
              <a:rPr lang="x-none" smtClean="0"/>
              <a:t> </a:t>
            </a:r>
            <a:r>
              <a:rPr lang="x-none"/>
              <a:t>доприносе побољшсању спретности, </a:t>
            </a:r>
            <a:r>
              <a:rPr lang="x-none" smtClean="0"/>
              <a:t>координациј</a:t>
            </a:r>
            <a:r>
              <a:rPr lang="sr-Cyrl-CS" dirty="0" smtClean="0"/>
              <a:t>и</a:t>
            </a:r>
            <a:r>
              <a:rPr lang="x-none" smtClean="0"/>
              <a:t> </a:t>
            </a:r>
            <a:r>
              <a:rPr lang="x-none"/>
              <a:t>и </a:t>
            </a:r>
            <a:r>
              <a:rPr lang="x-none" smtClean="0"/>
              <a:t>покрет</a:t>
            </a:r>
            <a:r>
              <a:rPr lang="sr-Cyrl-CS" dirty="0" smtClean="0"/>
              <a:t>љивости ГЕ</a:t>
            </a:r>
            <a:endParaRPr lang="x-none"/>
          </a:p>
          <a:p>
            <a:pPr lvl="0"/>
            <a:r>
              <a:rPr lang="x-none"/>
              <a:t>Психосоцијални, при чему посебан значај </a:t>
            </a:r>
            <a:r>
              <a:rPr lang="x-none" smtClean="0"/>
              <a:t>има</a:t>
            </a:r>
            <a:r>
              <a:rPr lang="sr-Cyrl-CS" dirty="0" smtClean="0"/>
              <a:t> п</a:t>
            </a:r>
            <a:r>
              <a:rPr lang="x-none" smtClean="0"/>
              <a:t>рипрем</a:t>
            </a:r>
            <a:r>
              <a:rPr lang="sr-Cyrl-CS" dirty="0" smtClean="0"/>
              <a:t>а </a:t>
            </a:r>
            <a:r>
              <a:rPr lang="x-none" smtClean="0"/>
              <a:t>за А</a:t>
            </a:r>
            <a:r>
              <a:rPr lang="sr-Cyrl-CS" dirty="0" smtClean="0"/>
              <a:t>ДЖ</a:t>
            </a:r>
            <a:r>
              <a:rPr lang="x-none" smtClean="0"/>
              <a:t> </a:t>
            </a:r>
            <a:r>
              <a:rPr lang="x-none"/>
              <a:t>као и </a:t>
            </a:r>
            <a:r>
              <a:rPr lang="x-none" smtClean="0"/>
              <a:t>професионално </a:t>
            </a:r>
            <a:r>
              <a:rPr lang="x-none"/>
              <a:t>усмеравање и оспособљавање.</a:t>
            </a:r>
          </a:p>
          <a:p>
            <a:pPr marL="0" indent="0">
              <a:buNone/>
            </a:pPr>
            <a:endParaRPr lang="sr-Latn-CS" dirty="0"/>
          </a:p>
        </p:txBody>
      </p:sp>
    </p:spTree>
    <p:extLst>
      <p:ext uri="{BB962C8B-B14F-4D97-AF65-F5344CB8AC3E}">
        <p14:creationId xmlns="" xmlns:p14="http://schemas.microsoft.com/office/powerpoint/2007/7/12/main" val="204925492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07/7/12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472" y="0"/>
            <a:ext cx="8229600" cy="1285860"/>
          </a:xfrm>
        </p:spPr>
        <p:txBody>
          <a:bodyPr>
            <a:normAutofit/>
          </a:bodyPr>
          <a:lstStyle/>
          <a:p>
            <a:pPr lvl="2" algn="ctr" rtl="0">
              <a:spcBef>
                <a:spcPct val="0"/>
              </a:spcBef>
            </a:pPr>
            <a:r>
              <a:rPr lang="x-none" sz="360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Кућни програм рехабилитације</a:t>
            </a:r>
            <a:r>
              <a:rPr lang="x-none" sz="3600">
                <a:solidFill>
                  <a:schemeClr val="tx2"/>
                </a:solidFill>
                <a:latin typeface="+mj-lt"/>
              </a:rPr>
              <a:t/>
            </a:r>
            <a:br>
              <a:rPr lang="x-none" sz="3600">
                <a:solidFill>
                  <a:schemeClr val="tx2"/>
                </a:solidFill>
                <a:latin typeface="+mj-lt"/>
              </a:rPr>
            </a:br>
            <a:endParaRPr lang="sr-Latn-CS" sz="3600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564" y="1214422"/>
            <a:ext cx="8501154" cy="5072098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x-none" smtClean="0"/>
              <a:t>Наставити </a:t>
            </a:r>
            <a:r>
              <a:rPr lang="x-none"/>
              <a:t>са вежбама које је пацијент научио у установи. Обављање </a:t>
            </a:r>
            <a:r>
              <a:rPr lang="x-none" smtClean="0"/>
              <a:t>самозбрињавања, </a:t>
            </a:r>
            <a:r>
              <a:rPr lang="x-none"/>
              <a:t>кућних послова, </a:t>
            </a:r>
            <a:r>
              <a:rPr lang="x-none" smtClean="0"/>
              <a:t>послова </a:t>
            </a:r>
            <a:r>
              <a:rPr lang="x-none"/>
              <a:t>у башти и рад са лаким </a:t>
            </a:r>
            <a:r>
              <a:rPr lang="x-none" smtClean="0"/>
              <a:t>алатом</a:t>
            </a:r>
            <a:r>
              <a:rPr lang="sr-Cyrl-CS" dirty="0" smtClean="0"/>
              <a:t>.</a:t>
            </a:r>
            <a:r>
              <a:rPr lang="x-none" smtClean="0"/>
              <a:t> </a:t>
            </a:r>
            <a:r>
              <a:rPr lang="sr-Cyrl-CS" dirty="0" smtClean="0"/>
              <a:t>У</a:t>
            </a:r>
            <a:r>
              <a:rPr lang="x-none" smtClean="0"/>
              <a:t>кључити </a:t>
            </a:r>
            <a:r>
              <a:rPr lang="x-none"/>
              <a:t>се у игре као што је стони тенис, голф и </a:t>
            </a:r>
            <a:r>
              <a:rPr lang="x-none" smtClean="0"/>
              <a:t>сл.</a:t>
            </a:r>
            <a:endParaRPr lang="en-US" dirty="0" smtClean="0"/>
          </a:p>
          <a:p>
            <a:pPr marL="0" indent="0" algn="just">
              <a:buNone/>
            </a:pPr>
            <a:endParaRPr lang="en-US" dirty="0"/>
          </a:p>
          <a:p>
            <a:pPr marL="0" indent="0" algn="just">
              <a:buNone/>
            </a:pPr>
            <a:r>
              <a:rPr lang="en-US" dirty="0" smtClean="0"/>
              <a:t>           </a:t>
            </a:r>
            <a:r>
              <a:rPr lang="x-none" smtClean="0"/>
              <a:t>Ци</a:t>
            </a:r>
            <a:r>
              <a:rPr lang="sr-Cyrl-CS" dirty="0" smtClean="0"/>
              <a:t>љ </a:t>
            </a:r>
            <a:r>
              <a:rPr lang="x-none" smtClean="0"/>
              <a:t>да </a:t>
            </a:r>
            <a:r>
              <a:rPr lang="x-none"/>
              <a:t>се одржи </a:t>
            </a:r>
            <a:r>
              <a:rPr lang="x-none" smtClean="0"/>
              <a:t> виш</a:t>
            </a:r>
            <a:r>
              <a:rPr lang="sr-Cyrl-CS" dirty="0" smtClean="0"/>
              <a:t>и</a:t>
            </a:r>
            <a:r>
              <a:rPr lang="x-none" smtClean="0"/>
              <a:t> ниво </a:t>
            </a:r>
            <a:r>
              <a:rPr lang="x-none"/>
              <a:t>функционалне </a:t>
            </a:r>
            <a:r>
              <a:rPr lang="x-none" smtClean="0"/>
              <a:t>способности.</a:t>
            </a:r>
            <a:endParaRPr lang="x-none"/>
          </a:p>
          <a:p>
            <a:endParaRPr lang="sr-Latn-CS" dirty="0"/>
          </a:p>
        </p:txBody>
      </p:sp>
    </p:spTree>
    <p:extLst>
      <p:ext uri="{BB962C8B-B14F-4D97-AF65-F5344CB8AC3E}">
        <p14:creationId xmlns="" xmlns:p14="http://schemas.microsoft.com/office/powerpoint/2007/7/12/main" val="427212575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07/7/12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28670"/>
          </a:xfrm>
        </p:spPr>
        <p:txBody>
          <a:bodyPr>
            <a:normAutofit/>
          </a:bodyPr>
          <a:lstStyle/>
          <a:p>
            <a:pPr algn="ctr"/>
            <a:r>
              <a:rPr lang="x-none" sz="3600">
                <a:latin typeface="Times New Roman" pitchFamily="18" charset="0"/>
                <a:cs typeface="Times New Roman" pitchFamily="18" charset="0"/>
              </a:rPr>
              <a:t>Савремени ставови рехабилитације</a:t>
            </a:r>
            <a:endParaRPr lang="sr-Latn-CS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357298"/>
            <a:ext cx="8929718" cy="4389120"/>
          </a:xfrm>
        </p:spPr>
        <p:txBody>
          <a:bodyPr/>
          <a:lstStyle/>
          <a:p>
            <a:pPr algn="just"/>
            <a:r>
              <a:rPr lang="x-none" smtClean="0"/>
              <a:t>Др П</a:t>
            </a:r>
            <a:r>
              <a:rPr lang="sr-Cyrl-CS" dirty="0" smtClean="0"/>
              <a:t>је</a:t>
            </a:r>
            <a:r>
              <a:rPr lang="x-none" smtClean="0"/>
              <a:t>р Пола</a:t>
            </a:r>
            <a:r>
              <a:rPr lang="sr-Cyrl-CS" dirty="0" smtClean="0"/>
              <a:t>к</a:t>
            </a:r>
            <a:r>
              <a:rPr lang="x-none" smtClean="0"/>
              <a:t>, </a:t>
            </a:r>
            <a:r>
              <a:rPr lang="x-none"/>
              <a:t>неуролог из </a:t>
            </a:r>
            <a:r>
              <a:rPr lang="x-none" smtClean="0"/>
              <a:t>Гренобла</a:t>
            </a:r>
            <a:r>
              <a:rPr lang="sr-Cyrl-CS" dirty="0" smtClean="0"/>
              <a:t>,</a:t>
            </a:r>
            <a:r>
              <a:rPr lang="x-none" smtClean="0"/>
              <a:t> </a:t>
            </a:r>
            <a:r>
              <a:rPr lang="x-none"/>
              <a:t>конструисао је апарат који стимулише делове мозга одговорне за контролу покрета. Од 1987. године</a:t>
            </a:r>
            <a:r>
              <a:rPr lang="x-none" smtClean="0"/>
              <a:t>, </a:t>
            </a:r>
            <a:r>
              <a:rPr lang="x-none"/>
              <a:t>преко 1000 пацијената носи под кожом на грудима имплантиран апарат, </a:t>
            </a:r>
            <a:r>
              <a:rPr lang="x-none" smtClean="0"/>
              <a:t>те</a:t>
            </a:r>
            <a:r>
              <a:rPr lang="sr-Cyrl-CS" dirty="0" smtClean="0"/>
              <a:t>ж</a:t>
            </a:r>
            <a:r>
              <a:rPr lang="x-none" smtClean="0"/>
              <a:t>ине </a:t>
            </a:r>
            <a:r>
              <a:rPr lang="x-none"/>
              <a:t>око 50 грама. Сви ови пацијенти су имали значајна побољшања у смислу квалитетнијег дневног живота.</a:t>
            </a:r>
          </a:p>
          <a:p>
            <a:endParaRPr lang="sr-Latn-CS" dirty="0"/>
          </a:p>
        </p:txBody>
      </p:sp>
    </p:spTree>
    <p:extLst>
      <p:ext uri="{BB962C8B-B14F-4D97-AF65-F5344CB8AC3E}">
        <p14:creationId xmlns="" xmlns:p14="http://schemas.microsoft.com/office/powerpoint/2007/7/12/main" val="310870618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07/7/12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sr-Cyrl-CS" sz="3600" smtClean="0"/>
              <a:t>ПАС ТЕСТ</a:t>
            </a:r>
            <a:r>
              <a:rPr lang="en-US" smtClean="0"/>
              <a:t/>
            </a:r>
            <a:br>
              <a:rPr lang="en-US" smtClean="0"/>
            </a:b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457200" y="685800"/>
          <a:ext cx="8229600" cy="5867400"/>
        </p:xfrm>
        <a:graphic>
          <a:graphicData uri="http://schemas.openxmlformats.org/drawingml/2006/table">
            <a:tbl>
              <a:tblPr/>
              <a:tblGrid>
                <a:gridCol w="4886737"/>
                <a:gridCol w="2305933"/>
                <a:gridCol w="1036930"/>
              </a:tblGrid>
              <a:tr h="379152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43200" algn="ctr"/>
                          <a:tab pos="5486400" algn="r"/>
                        </a:tabLst>
                      </a:pPr>
                      <a:r>
                        <a:rPr lang="sr-Cyrl-CS" sz="1600" dirty="0">
                          <a:latin typeface="Times New Roman"/>
                          <a:ea typeface="Times New Roman"/>
                          <a:cs typeface="Times New Roman"/>
                        </a:rPr>
                        <a:t>функци</a:t>
                      </a:r>
                      <a:r>
                        <a:rPr lang="sr-Latn-CS" sz="1600" dirty="0">
                          <a:latin typeface="Times New Roman"/>
                          <a:ea typeface="Times New Roman"/>
                          <a:cs typeface="Times New Roman"/>
                        </a:rPr>
                        <a:t>ja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43200" algn="ctr"/>
                          <a:tab pos="5486400" algn="r"/>
                        </a:tabLst>
                      </a:pPr>
                      <a:r>
                        <a:rPr lang="sr-Cyrl-CS" sz="1200">
                          <a:latin typeface="Times New Roman"/>
                          <a:ea typeface="Times New Roman"/>
                          <a:cs typeface="Times New Roman"/>
                        </a:rPr>
                        <a:t>способност</a:t>
                      </a: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43200" algn="ctr"/>
                          <a:tab pos="5486400" algn="r"/>
                        </a:tabLst>
                      </a:pPr>
                      <a:r>
                        <a:rPr lang="sr-Latn-CS" sz="1200">
                          <a:latin typeface="Times New Roman"/>
                          <a:ea typeface="Times New Roman"/>
                          <a:cs typeface="Times New Roman"/>
                        </a:rPr>
                        <a:t>O</a:t>
                      </a:r>
                      <a:r>
                        <a:rPr lang="sr-Cyrl-CS" sz="1200">
                          <a:latin typeface="Times New Roman"/>
                          <a:ea typeface="Times New Roman"/>
                          <a:cs typeface="Times New Roman"/>
                        </a:rPr>
                        <a:t>цен</a:t>
                      </a:r>
                      <a:r>
                        <a:rPr lang="sr-Latn-CS" sz="1200">
                          <a:latin typeface="Times New Roman"/>
                          <a:ea typeface="Times New Roman"/>
                          <a:cs typeface="Times New Roman"/>
                        </a:rPr>
                        <a:t>a</a:t>
                      </a: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77799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43200" algn="ctr"/>
                          <a:tab pos="5486400" algn="r"/>
                        </a:tabLst>
                      </a:pPr>
                      <a:r>
                        <a:rPr lang="sr-Cyrl-CS" sz="1600" dirty="0">
                          <a:latin typeface="Times New Roman"/>
                          <a:ea typeface="Times New Roman"/>
                          <a:cs typeface="Times New Roman"/>
                        </a:rPr>
                        <a:t>Устајање из столице </a:t>
                      </a:r>
                      <a:r>
                        <a:rPr lang="sr-Latn-CS" sz="1600" dirty="0">
                          <a:latin typeface="Times New Roman"/>
                          <a:ea typeface="Times New Roman"/>
                          <a:cs typeface="Times New Roman"/>
                        </a:rPr>
                        <a:t>(</a:t>
                      </a:r>
                      <a:r>
                        <a:rPr lang="sr-Cyrl-CS" sz="1600" dirty="0" smtClean="0">
                          <a:latin typeface="Times New Roman"/>
                          <a:ea typeface="Times New Roman"/>
                          <a:cs typeface="Times New Roman"/>
                        </a:rPr>
                        <a:t>право </a:t>
                      </a:r>
                      <a:r>
                        <a:rPr lang="sr-Cyrl-CS" sz="1600" dirty="0">
                          <a:latin typeface="Times New Roman"/>
                          <a:ea typeface="Times New Roman"/>
                          <a:cs typeface="Times New Roman"/>
                        </a:rPr>
                        <a:t>без помоћи руку</a:t>
                      </a:r>
                      <a:r>
                        <a:rPr lang="sr-Latn-CS" sz="1600" dirty="0">
                          <a:latin typeface="Times New Roman"/>
                          <a:ea typeface="Times New Roman"/>
                          <a:cs typeface="Times New Roman"/>
                        </a:rPr>
                        <a:t>,</a:t>
                      </a:r>
                      <a:r>
                        <a:rPr lang="sr-Cyrl-CS" sz="1600" dirty="0">
                          <a:latin typeface="Times New Roman"/>
                          <a:ea typeface="Times New Roman"/>
                          <a:cs typeface="Times New Roman"/>
                        </a:rPr>
                        <a:t> затим уз помоћ руку</a:t>
                      </a:r>
                      <a:r>
                        <a:rPr lang="sr-Latn-CS" sz="1600" dirty="0">
                          <a:latin typeface="Times New Roman"/>
                          <a:ea typeface="Times New Roman"/>
                          <a:cs typeface="Times New Roman"/>
                        </a:rPr>
                        <a:t>)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10">
                  <a:txBody>
                    <a:bodyPr/>
                    <a:lstStyle/>
                    <a:p>
                      <a:pPr algn="l">
                        <a:spcAft>
                          <a:spcPts val="500"/>
                        </a:spcAft>
                      </a:pPr>
                      <a:r>
                        <a:rPr lang="sr-Latn-CS" sz="1200">
                          <a:latin typeface="Times New Roman"/>
                          <a:ea typeface="Times New Roman"/>
                        </a:rPr>
                        <a:t>Нормално без </a:t>
                      </a:r>
                      <a:r>
                        <a:rPr lang="sr-Latn-CS" sz="1200" smtClean="0">
                          <a:latin typeface="Times New Roman"/>
                          <a:ea typeface="Times New Roman"/>
                        </a:rPr>
                        <a:t>тешкоћа</a:t>
                      </a:r>
                      <a:endParaRPr lang="en-US" sz="1200" smtClean="0">
                        <a:latin typeface="Times New Roman"/>
                        <a:ea typeface="Times New Roman"/>
                      </a:endParaRPr>
                    </a:p>
                    <a:p>
                      <a:pPr algn="l">
                        <a:spcAft>
                          <a:spcPts val="500"/>
                        </a:spcAft>
                      </a:pPr>
                      <a:endParaRPr lang="en-US" sz="1200" smtClean="0">
                        <a:latin typeface="Times New Roman"/>
                        <a:ea typeface="Times New Roman"/>
                      </a:endParaRPr>
                    </a:p>
                    <a:p>
                      <a:pPr algn="l">
                        <a:spcAft>
                          <a:spcPts val="500"/>
                        </a:spcAft>
                      </a:pPr>
                      <a:endParaRPr lang="en-US" sz="1200" smtClean="0">
                        <a:latin typeface="Times New Roman"/>
                      </a:endParaRPr>
                    </a:p>
                    <a:p>
                      <a:pPr algn="l">
                        <a:spcAft>
                          <a:spcPts val="500"/>
                        </a:spcAft>
                      </a:pPr>
                      <a:endParaRPr lang="en-US" sz="1200">
                        <a:latin typeface="Calibri"/>
                      </a:endParaRPr>
                    </a:p>
                    <a:p>
                      <a:pPr marL="0" marR="0" algn="l"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sr-Latn-CS" sz="1200">
                          <a:latin typeface="Times New Roman"/>
                          <a:ea typeface="Times New Roman"/>
                        </a:rPr>
                        <a:t>Без помоћи руку, мале </a:t>
                      </a:r>
                      <a:r>
                        <a:rPr lang="sr-Latn-CS" sz="1200" smtClean="0">
                          <a:latin typeface="Times New Roman"/>
                          <a:ea typeface="Times New Roman"/>
                        </a:rPr>
                        <a:t>тешкоће</a:t>
                      </a:r>
                      <a:endParaRPr lang="en-US" sz="1200" smtClean="0">
                        <a:latin typeface="Times New Roman"/>
                        <a:ea typeface="Times New Roman"/>
                      </a:endParaRPr>
                    </a:p>
                    <a:p>
                      <a:pPr marL="0" marR="0" algn="l"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endParaRPr lang="en-US" sz="1200" smtClean="0">
                        <a:latin typeface="Times New Roman"/>
                        <a:ea typeface="Times New Roman"/>
                      </a:endParaRPr>
                    </a:p>
                    <a:p>
                      <a:pPr marL="0" marR="0" algn="l"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endParaRPr lang="en-US" sz="1200" smtClean="0">
                        <a:latin typeface="Times New Roman"/>
                      </a:endParaRPr>
                    </a:p>
                    <a:p>
                      <a:pPr marL="0" marR="0" algn="l"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endParaRPr lang="en-US" sz="1200">
                        <a:latin typeface="Calibri"/>
                      </a:endParaRPr>
                    </a:p>
                    <a:p>
                      <a:pPr algn="l">
                        <a:spcAft>
                          <a:spcPts val="500"/>
                        </a:spcAft>
                      </a:pPr>
                      <a:r>
                        <a:rPr lang="sr-Latn-CS" sz="1200">
                          <a:latin typeface="Times New Roman"/>
                          <a:ea typeface="Times New Roman"/>
                        </a:rPr>
                        <a:t>Без руку, потребно висе </a:t>
                      </a:r>
                      <a:r>
                        <a:rPr lang="sr-Latn-CS" sz="1200" smtClean="0">
                          <a:latin typeface="Times New Roman"/>
                          <a:ea typeface="Times New Roman"/>
                        </a:rPr>
                        <a:t>покусаја</a:t>
                      </a:r>
                      <a:endParaRPr lang="en-US" sz="1200" smtClean="0">
                        <a:latin typeface="Times New Roman"/>
                        <a:ea typeface="Times New Roman"/>
                      </a:endParaRPr>
                    </a:p>
                    <a:p>
                      <a:pPr algn="l">
                        <a:spcAft>
                          <a:spcPts val="500"/>
                        </a:spcAft>
                      </a:pPr>
                      <a:endParaRPr lang="en-US" sz="1200" smtClean="0">
                        <a:latin typeface="Times New Roman"/>
                        <a:ea typeface="Times New Roman"/>
                      </a:endParaRPr>
                    </a:p>
                    <a:p>
                      <a:pPr algn="l">
                        <a:spcAft>
                          <a:spcPts val="500"/>
                        </a:spcAft>
                      </a:pPr>
                      <a:endParaRPr lang="en-US" sz="1200" smtClean="0">
                        <a:latin typeface="Times New Roman"/>
                      </a:endParaRPr>
                    </a:p>
                    <a:p>
                      <a:pPr algn="l">
                        <a:spcAft>
                          <a:spcPts val="500"/>
                        </a:spcAft>
                      </a:pPr>
                      <a:endParaRPr lang="en-US" sz="1200">
                        <a:latin typeface="Calibri"/>
                      </a:endParaRPr>
                    </a:p>
                    <a:p>
                      <a:pPr algn="l">
                        <a:spcAft>
                          <a:spcPts val="500"/>
                        </a:spcAft>
                      </a:pPr>
                      <a:r>
                        <a:rPr lang="sr-Latn-CS" sz="1200">
                          <a:latin typeface="Calibri"/>
                        </a:rPr>
                        <a:t>Са рукама, ви</a:t>
                      </a:r>
                      <a:r>
                        <a:rPr lang="sr-Cyrl-CS" sz="1200">
                          <a:latin typeface="Calibri"/>
                        </a:rPr>
                        <a:t>ш</a:t>
                      </a:r>
                      <a:r>
                        <a:rPr lang="sr-Latn-CS" sz="1200">
                          <a:latin typeface="Calibri"/>
                        </a:rPr>
                        <a:t>е поку</a:t>
                      </a:r>
                      <a:r>
                        <a:rPr lang="sr-Cyrl-CS" sz="1200">
                          <a:latin typeface="Calibri"/>
                        </a:rPr>
                        <a:t>ш</a:t>
                      </a:r>
                      <a:r>
                        <a:rPr lang="sr-Latn-CS" sz="1200" smtClean="0">
                          <a:latin typeface="Calibri"/>
                        </a:rPr>
                        <a:t>аја</a:t>
                      </a:r>
                      <a:endParaRPr lang="en-US" sz="1200" smtClean="0">
                        <a:latin typeface="Calibri"/>
                      </a:endParaRPr>
                    </a:p>
                    <a:p>
                      <a:pPr algn="l">
                        <a:spcAft>
                          <a:spcPts val="500"/>
                        </a:spcAft>
                      </a:pPr>
                      <a:endParaRPr lang="en-US" sz="1200" smtClean="0">
                        <a:latin typeface="Calibri"/>
                      </a:endParaRPr>
                    </a:p>
                    <a:p>
                      <a:pPr algn="l">
                        <a:spcAft>
                          <a:spcPts val="500"/>
                        </a:spcAft>
                      </a:pPr>
                      <a:endParaRPr lang="en-US" sz="1200" smtClean="0">
                        <a:latin typeface="Calibri"/>
                      </a:endParaRPr>
                    </a:p>
                    <a:p>
                      <a:pPr algn="l">
                        <a:spcAft>
                          <a:spcPts val="500"/>
                        </a:spcAft>
                      </a:pPr>
                      <a:endParaRPr lang="en-US" sz="1200">
                        <a:latin typeface="Calibri"/>
                      </a:endParaRPr>
                    </a:p>
                    <a:p>
                      <a:pPr algn="l">
                        <a:spcAft>
                          <a:spcPts val="500"/>
                        </a:spcAft>
                      </a:pPr>
                      <a:r>
                        <a:rPr lang="sr-Latn-CS" sz="1200">
                          <a:latin typeface="Times New Roman"/>
                          <a:ea typeface="Times New Roman"/>
                        </a:rPr>
                        <a:t>Потребна помоћ друге особе</a:t>
                      </a:r>
                      <a:endParaRPr lang="en-US" sz="1200">
                        <a:latin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10">
                  <a:txBody>
                    <a:bodyPr/>
                    <a:lstStyle/>
                    <a:p>
                      <a:pPr algn="l">
                        <a:spcAft>
                          <a:spcPts val="500"/>
                        </a:spcAft>
                      </a:pPr>
                      <a:r>
                        <a:rPr lang="sr-Latn-CS" sz="1200" smtClean="0">
                          <a:latin typeface="Times New Roman"/>
                          <a:ea typeface="Times New Roman"/>
                        </a:rPr>
                        <a:t>4</a:t>
                      </a:r>
                      <a:endParaRPr lang="en-US" sz="1200" smtClean="0">
                        <a:latin typeface="Times New Roman"/>
                        <a:ea typeface="Times New Roman"/>
                      </a:endParaRPr>
                    </a:p>
                    <a:p>
                      <a:pPr algn="l">
                        <a:spcAft>
                          <a:spcPts val="500"/>
                        </a:spcAft>
                      </a:pPr>
                      <a:endParaRPr lang="en-US" sz="1200" smtClean="0">
                        <a:latin typeface="Times New Roman"/>
                        <a:ea typeface="Times New Roman"/>
                      </a:endParaRPr>
                    </a:p>
                    <a:p>
                      <a:pPr algn="l">
                        <a:spcAft>
                          <a:spcPts val="500"/>
                        </a:spcAft>
                      </a:pPr>
                      <a:endParaRPr lang="en-US" sz="1200" smtClean="0">
                        <a:latin typeface="Times New Roman"/>
                      </a:endParaRPr>
                    </a:p>
                    <a:p>
                      <a:pPr marL="0" marR="0" algn="l"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endParaRPr lang="en-US" sz="1200" smtClean="0">
                        <a:latin typeface="Times New Roman"/>
                        <a:ea typeface="Times New Roman"/>
                      </a:endParaRPr>
                    </a:p>
                    <a:p>
                      <a:pPr marL="0" marR="0" algn="l"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sr-Latn-CS" sz="1200" smtClean="0">
                          <a:latin typeface="Times New Roman"/>
                          <a:ea typeface="Times New Roman"/>
                        </a:rPr>
                        <a:t>3</a:t>
                      </a:r>
                      <a:endParaRPr lang="en-US" sz="1200" smtClean="0">
                        <a:latin typeface="Times New Roman"/>
                        <a:ea typeface="Times New Roman"/>
                      </a:endParaRPr>
                    </a:p>
                    <a:p>
                      <a:pPr marL="0" marR="0" algn="l"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endParaRPr lang="en-US" sz="1200" smtClean="0">
                        <a:latin typeface="Times New Roman"/>
                        <a:ea typeface="Times New Roman"/>
                      </a:endParaRPr>
                    </a:p>
                    <a:p>
                      <a:pPr marL="0" marR="0" algn="l"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endParaRPr lang="en-US" sz="1200" smtClean="0">
                        <a:latin typeface="Times New Roman"/>
                      </a:endParaRPr>
                    </a:p>
                    <a:p>
                      <a:pPr marL="0" marR="0" algn="l"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endParaRPr lang="en-US" sz="1200" smtClean="0">
                        <a:latin typeface="Times New Roman"/>
                      </a:endParaRPr>
                    </a:p>
                    <a:p>
                      <a:pPr algn="l">
                        <a:spcAft>
                          <a:spcPts val="500"/>
                        </a:spcAft>
                      </a:pPr>
                      <a:r>
                        <a:rPr lang="sr-Latn-CS" sz="1200" smtClean="0">
                          <a:latin typeface="Times New Roman"/>
                          <a:ea typeface="Times New Roman"/>
                        </a:rPr>
                        <a:t>2</a:t>
                      </a:r>
                      <a:endParaRPr lang="en-US" sz="1200" smtClean="0">
                        <a:latin typeface="Times New Roman"/>
                        <a:ea typeface="Times New Roman"/>
                      </a:endParaRPr>
                    </a:p>
                    <a:p>
                      <a:pPr algn="l">
                        <a:spcAft>
                          <a:spcPts val="500"/>
                        </a:spcAft>
                      </a:pPr>
                      <a:endParaRPr lang="en-US" sz="1200" smtClean="0">
                        <a:latin typeface="Times New Roman"/>
                        <a:ea typeface="Times New Roman"/>
                      </a:endParaRPr>
                    </a:p>
                    <a:p>
                      <a:pPr algn="l">
                        <a:spcAft>
                          <a:spcPts val="500"/>
                        </a:spcAft>
                      </a:pPr>
                      <a:endParaRPr lang="en-US" sz="1200" smtClean="0">
                        <a:latin typeface="Times New Roman"/>
                      </a:endParaRPr>
                    </a:p>
                    <a:p>
                      <a:pPr algn="l">
                        <a:spcAft>
                          <a:spcPts val="500"/>
                        </a:spcAft>
                      </a:pPr>
                      <a:endParaRPr lang="en-US" sz="1200" smtClean="0">
                        <a:latin typeface="Times New Roman"/>
                      </a:endParaRPr>
                    </a:p>
                    <a:p>
                      <a:pPr algn="l">
                        <a:spcAft>
                          <a:spcPts val="500"/>
                        </a:spcAft>
                      </a:pPr>
                      <a:endParaRPr lang="en-US" sz="1200" smtClean="0">
                        <a:latin typeface="Calibri"/>
                      </a:endParaRPr>
                    </a:p>
                    <a:p>
                      <a:pPr algn="l">
                        <a:spcAft>
                          <a:spcPts val="500"/>
                        </a:spcAft>
                      </a:pPr>
                      <a:r>
                        <a:rPr lang="sr-Latn-CS" sz="1200" smtClean="0">
                          <a:latin typeface="Calibri"/>
                        </a:rPr>
                        <a:t>1</a:t>
                      </a:r>
                      <a:endParaRPr lang="en-US" sz="1200" smtClean="0">
                        <a:latin typeface="Calibri"/>
                      </a:endParaRPr>
                    </a:p>
                    <a:p>
                      <a:pPr algn="l">
                        <a:spcAft>
                          <a:spcPts val="500"/>
                        </a:spcAft>
                      </a:pPr>
                      <a:endParaRPr lang="en-US" sz="1200" smtClean="0">
                        <a:latin typeface="Calibri"/>
                      </a:endParaRPr>
                    </a:p>
                    <a:p>
                      <a:pPr algn="l">
                        <a:spcAft>
                          <a:spcPts val="500"/>
                        </a:spcAft>
                      </a:pPr>
                      <a:endParaRPr lang="en-US" sz="1200" smtClean="0">
                        <a:latin typeface="Calibri"/>
                      </a:endParaRPr>
                    </a:p>
                    <a:p>
                      <a:pPr algn="l">
                        <a:spcAft>
                          <a:spcPts val="500"/>
                        </a:spcAft>
                      </a:pPr>
                      <a:endParaRPr lang="en-US" sz="1200" smtClean="0">
                        <a:latin typeface="Calibri"/>
                      </a:endParaRPr>
                    </a:p>
                    <a:p>
                      <a:pPr algn="l">
                        <a:spcAft>
                          <a:spcPts val="500"/>
                        </a:spcAft>
                      </a:pPr>
                      <a:endParaRPr lang="en-US" sz="1200" smtClean="0">
                        <a:latin typeface="Calibri"/>
                      </a:endParaRPr>
                    </a:p>
                    <a:p>
                      <a:pPr algn="l">
                        <a:spcAft>
                          <a:spcPts val="500"/>
                        </a:spcAft>
                      </a:pPr>
                      <a:r>
                        <a:rPr lang="sr-Latn-CS" sz="1200" smtClean="0">
                          <a:latin typeface="Times New Roman"/>
                          <a:ea typeface="Times New Roman"/>
                        </a:rPr>
                        <a:t>0</a:t>
                      </a:r>
                      <a:endParaRPr lang="en-US" sz="1200">
                        <a:latin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13473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43200" algn="ctr"/>
                          <a:tab pos="5486400" algn="r"/>
                        </a:tabLst>
                      </a:pPr>
                      <a:r>
                        <a:rPr lang="sr-Cyrl-CS" sz="1600" dirty="0">
                          <a:latin typeface="Times New Roman"/>
                          <a:ea typeface="Times New Roman"/>
                          <a:cs typeface="Times New Roman"/>
                        </a:rPr>
                        <a:t>Седање у столицу</a:t>
                      </a:r>
                      <a:r>
                        <a:rPr lang="sr-Latn-CS" sz="1600" dirty="0">
                          <a:latin typeface="Times New Roman"/>
                          <a:ea typeface="Times New Roman"/>
                          <a:cs typeface="Times New Roman"/>
                        </a:rPr>
                        <a:t> (</a:t>
                      </a:r>
                      <a:r>
                        <a:rPr lang="sr-Cyrl-CS" sz="1600" dirty="0">
                          <a:latin typeface="Times New Roman"/>
                          <a:ea typeface="Times New Roman"/>
                          <a:cs typeface="Times New Roman"/>
                        </a:rPr>
                        <a:t>право без помоћи руку</a:t>
                      </a:r>
                      <a:r>
                        <a:rPr lang="sr-Latn-CS" sz="1600" dirty="0">
                          <a:latin typeface="Times New Roman"/>
                          <a:ea typeface="Times New Roman"/>
                          <a:cs typeface="Times New Roman"/>
                        </a:rPr>
                        <a:t>,</a:t>
                      </a:r>
                      <a:r>
                        <a:rPr lang="sr-Cyrl-CS" sz="1600" dirty="0">
                          <a:latin typeface="Times New Roman"/>
                          <a:ea typeface="Times New Roman"/>
                          <a:cs typeface="Times New Roman"/>
                        </a:rPr>
                        <a:t> затим уз помоћ руку</a:t>
                      </a:r>
                      <a:r>
                        <a:rPr lang="sr-Latn-CS" sz="1600" dirty="0">
                          <a:latin typeface="Times New Roman"/>
                          <a:ea typeface="Times New Roman"/>
                          <a:cs typeface="Times New Roman"/>
                        </a:rPr>
                        <a:t>)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93942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43200" algn="ctr"/>
                          <a:tab pos="5486400" algn="r"/>
                        </a:tabLst>
                      </a:pPr>
                      <a:r>
                        <a:rPr lang="sr-Cyrl-CS" sz="1600" dirty="0" smtClean="0">
                          <a:latin typeface="Times New Roman"/>
                          <a:ea typeface="Times New Roman"/>
                          <a:cs typeface="Times New Roman"/>
                        </a:rPr>
                        <a:t>Почињање </a:t>
                      </a:r>
                      <a:r>
                        <a:rPr lang="sr-Cyrl-CS" sz="1600" dirty="0">
                          <a:latin typeface="Times New Roman"/>
                          <a:ea typeface="Times New Roman"/>
                          <a:cs typeface="Times New Roman"/>
                        </a:rPr>
                        <a:t>хода </a:t>
                      </a:r>
                      <a:r>
                        <a:rPr lang="sr-Latn-CS" sz="1600" dirty="0">
                          <a:latin typeface="Times New Roman"/>
                          <a:ea typeface="Times New Roman"/>
                          <a:cs typeface="Times New Roman"/>
                        </a:rPr>
                        <a:t>(</a:t>
                      </a:r>
                      <a:r>
                        <a:rPr lang="sr-Cyrl-CS" sz="1600" dirty="0">
                          <a:latin typeface="Times New Roman"/>
                          <a:ea typeface="Times New Roman"/>
                          <a:cs typeface="Times New Roman"/>
                        </a:rPr>
                        <a:t>после устајања из столице)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754634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43200" algn="ctr"/>
                          <a:tab pos="5486400" algn="r"/>
                        </a:tabLst>
                      </a:pPr>
                      <a:r>
                        <a:rPr lang="sr-Latn-CS" sz="1600" dirty="0">
                          <a:latin typeface="Times New Roman"/>
                          <a:ea typeface="Times New Roman"/>
                          <a:cs typeface="Times New Roman"/>
                        </a:rPr>
                        <a:t>O</a:t>
                      </a:r>
                      <a:r>
                        <a:rPr lang="sr-Cyrl-CS" sz="1600" dirty="0">
                          <a:latin typeface="Times New Roman"/>
                          <a:ea typeface="Times New Roman"/>
                          <a:cs typeface="Times New Roman"/>
                        </a:rPr>
                        <a:t>кретање за 360 степ.</a:t>
                      </a:r>
                      <a:r>
                        <a:rPr lang="sr-Latn-CS" sz="1600" dirty="0">
                          <a:latin typeface="Times New Roman"/>
                          <a:ea typeface="Times New Roman"/>
                          <a:cs typeface="Times New Roman"/>
                        </a:rPr>
                        <a:t>(</a:t>
                      </a:r>
                      <a:r>
                        <a:rPr lang="sr-Cyrl-CS" sz="1600" dirty="0">
                          <a:latin typeface="Times New Roman"/>
                          <a:ea typeface="Times New Roman"/>
                          <a:cs typeface="Times New Roman"/>
                        </a:rPr>
                        <a:t>у свакодневним ситуацијама</a:t>
                      </a:r>
                      <a:r>
                        <a:rPr lang="sr-Latn-CS" sz="1600" dirty="0">
                          <a:latin typeface="Times New Roman"/>
                          <a:ea typeface="Times New Roman"/>
                          <a:cs typeface="Times New Roman"/>
                        </a:rPr>
                        <a:t>)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11618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43200" algn="ctr"/>
                          <a:tab pos="5486400" algn="r"/>
                        </a:tabLst>
                      </a:pPr>
                      <a:r>
                        <a:rPr lang="sr-Cyrl-CS" sz="1600" dirty="0">
                          <a:latin typeface="Times New Roman"/>
                          <a:ea typeface="Times New Roman"/>
                          <a:cs typeface="Times New Roman"/>
                        </a:rPr>
                        <a:t>Лежање на леђима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39060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43200" algn="ctr"/>
                          <a:tab pos="5486400" algn="r"/>
                        </a:tabLst>
                      </a:pPr>
                      <a:r>
                        <a:rPr lang="sr-Latn-CS" sz="1600" dirty="0">
                          <a:latin typeface="Times New Roman"/>
                          <a:ea typeface="Times New Roman"/>
                          <a:cs typeface="Times New Roman"/>
                        </a:rPr>
                        <a:t>O</a:t>
                      </a:r>
                      <a:r>
                        <a:rPr lang="sr-Cyrl-CS" sz="1600" dirty="0">
                          <a:latin typeface="Times New Roman"/>
                          <a:ea typeface="Times New Roman"/>
                          <a:cs typeface="Times New Roman"/>
                        </a:rPr>
                        <a:t>кретање на страну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11618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43200" algn="ctr"/>
                          <a:tab pos="5486400" algn="r"/>
                        </a:tabLst>
                      </a:pPr>
                      <a:r>
                        <a:rPr lang="sr-Cyrl-CS" sz="1600" dirty="0">
                          <a:latin typeface="Times New Roman"/>
                          <a:ea typeface="Times New Roman"/>
                          <a:cs typeface="Times New Roman"/>
                        </a:rPr>
                        <a:t>Устајање из кревета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56736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43200" algn="ctr"/>
                          <a:tab pos="5486400" algn="r"/>
                        </a:tabLst>
                      </a:pPr>
                      <a:r>
                        <a:rPr lang="sr-Cyrl-CS" sz="1600" dirty="0">
                          <a:latin typeface="Times New Roman"/>
                          <a:ea typeface="Times New Roman"/>
                          <a:cs typeface="Times New Roman"/>
                        </a:rPr>
                        <a:t>Лежање испод покривача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713473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43200" algn="ctr"/>
                          <a:tab pos="5486400" algn="r"/>
                        </a:tabLst>
                      </a:pPr>
                      <a:r>
                        <a:rPr lang="sr-Latn-CS" sz="1600" dirty="0">
                          <a:latin typeface="Times New Roman"/>
                          <a:ea typeface="Times New Roman"/>
                          <a:cs typeface="Times New Roman"/>
                        </a:rPr>
                        <a:t>O</a:t>
                      </a:r>
                      <a:r>
                        <a:rPr lang="sr-Cyrl-CS" sz="1600" dirty="0">
                          <a:latin typeface="Times New Roman"/>
                          <a:ea typeface="Times New Roman"/>
                          <a:cs typeface="Times New Roman"/>
                        </a:rPr>
                        <a:t>кретање на страну испод покривача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15895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43200" algn="ctr"/>
                          <a:tab pos="5486400" algn="r"/>
                        </a:tabLst>
                      </a:pPr>
                      <a:r>
                        <a:rPr lang="sr-Cyrl-CS" sz="1600" dirty="0">
                          <a:latin typeface="Times New Roman"/>
                          <a:ea typeface="Times New Roman"/>
                          <a:cs typeface="Times New Roman"/>
                        </a:rPr>
                        <a:t>Подизање покривача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743200" algn="ctr"/>
                <a:tab pos="5486400" algn="r"/>
              </a:tabLst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07/7/12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Повишен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тон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ус</a:t>
            </a:r>
            <a:endParaRPr lang="sr-Latn-C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11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sr-Cyrl-CS" u="sng" dirty="0" smtClean="0"/>
              <a:t>Спастичка</a:t>
            </a:r>
            <a:r>
              <a:rPr lang="sr-Latn-CS" u="sng" dirty="0" smtClean="0"/>
              <a:t> (</a:t>
            </a:r>
            <a:r>
              <a:rPr lang="sr-Cyrl-CS" u="sng" dirty="0" smtClean="0"/>
              <a:t>пирамидна</a:t>
            </a:r>
            <a:r>
              <a:rPr lang="sr-Latn-CS" dirty="0" smtClean="0"/>
              <a:t>):</a:t>
            </a:r>
            <a:r>
              <a:rPr lang="en-US" dirty="0" smtClean="0"/>
              <a:t> </a:t>
            </a:r>
            <a:r>
              <a:rPr lang="sr-Cyrl-CS" dirty="0" smtClean="0"/>
              <a:t>еластичан</a:t>
            </a:r>
            <a:r>
              <a:rPr lang="sr-Latn-CS" dirty="0" smtClean="0"/>
              <a:t> </a:t>
            </a:r>
            <a:r>
              <a:rPr lang="sr-Cyrl-CS" dirty="0" smtClean="0"/>
              <a:t>отпор</a:t>
            </a:r>
            <a:r>
              <a:rPr lang="sr-Latn-CS" dirty="0" smtClean="0"/>
              <a:t> </a:t>
            </a:r>
            <a:r>
              <a:rPr lang="sr-Cyrl-CS" dirty="0" smtClean="0"/>
              <a:t>мишића</a:t>
            </a:r>
            <a:r>
              <a:rPr lang="sr-Latn-CS" dirty="0" smtClean="0"/>
              <a:t> </a:t>
            </a:r>
            <a:r>
              <a:rPr lang="sr-Cyrl-CS" dirty="0" smtClean="0"/>
              <a:t>на</a:t>
            </a:r>
            <a:r>
              <a:rPr lang="sr-Latn-CS" dirty="0" smtClean="0"/>
              <a:t> </a:t>
            </a:r>
            <a:r>
              <a:rPr lang="sr-Cyrl-CS" dirty="0" smtClean="0"/>
              <a:t>пасивно</a:t>
            </a:r>
            <a:r>
              <a:rPr lang="sr-Latn-CS" dirty="0" smtClean="0"/>
              <a:t> </a:t>
            </a:r>
            <a:r>
              <a:rPr lang="sr-Cyrl-CS" dirty="0" smtClean="0"/>
              <a:t>истезање</a:t>
            </a:r>
            <a:r>
              <a:rPr lang="sr-Latn-CS" dirty="0" smtClean="0"/>
              <a:t>; </a:t>
            </a:r>
            <a:r>
              <a:rPr lang="sr-Cyrl-CS" dirty="0" smtClean="0"/>
              <a:t>перорез</a:t>
            </a:r>
            <a:r>
              <a:rPr lang="sr-Latn-CS" dirty="0" smtClean="0"/>
              <a:t>;</a:t>
            </a:r>
            <a:r>
              <a:rPr lang="sr-Cyrl-CS" dirty="0" smtClean="0"/>
              <a:t> јача</a:t>
            </a:r>
            <a:r>
              <a:rPr lang="sr-Latn-CS" dirty="0" smtClean="0"/>
              <a:t>;</a:t>
            </a:r>
            <a:r>
              <a:rPr lang="sr-Cyrl-CS" dirty="0" smtClean="0"/>
              <a:t>   зависи</a:t>
            </a:r>
            <a:r>
              <a:rPr lang="sr-Latn-CS" dirty="0" smtClean="0"/>
              <a:t> </a:t>
            </a:r>
            <a:r>
              <a:rPr lang="sr-Cyrl-CS" dirty="0" smtClean="0"/>
              <a:t>од</a:t>
            </a:r>
            <a:r>
              <a:rPr lang="sr-Latn-CS" dirty="0" smtClean="0"/>
              <a:t> </a:t>
            </a:r>
            <a:r>
              <a:rPr lang="sr-Cyrl-CS" dirty="0" smtClean="0"/>
              <a:t>брзине</a:t>
            </a:r>
            <a:r>
              <a:rPr lang="sr-Latn-CS" dirty="0" smtClean="0"/>
              <a:t>; </a:t>
            </a:r>
            <a:r>
              <a:rPr lang="sr-Cyrl-CS" dirty="0" smtClean="0"/>
              <a:t>селективно</a:t>
            </a:r>
            <a:r>
              <a:rPr lang="sr-Latn-CS" dirty="0" smtClean="0"/>
              <a:t>- </a:t>
            </a:r>
            <a:r>
              <a:rPr lang="sr-Cyrl-CS" dirty="0" smtClean="0"/>
              <a:t>дистално</a:t>
            </a:r>
            <a:r>
              <a:rPr lang="sr-Latn-CS" dirty="0" smtClean="0"/>
              <a:t>; </a:t>
            </a:r>
            <a:r>
              <a:rPr lang="sr-Cyrl-CS" dirty="0" smtClean="0"/>
              <a:t>маказаст</a:t>
            </a:r>
            <a:r>
              <a:rPr lang="sr-Latn-CS" dirty="0" smtClean="0"/>
              <a:t> </a:t>
            </a:r>
            <a:r>
              <a:rPr lang="sr-Cyrl-CS" dirty="0" smtClean="0"/>
              <a:t>ход</a:t>
            </a:r>
            <a:endParaRPr lang="sr-Latn-CS" dirty="0"/>
          </a:p>
          <a:p>
            <a:r>
              <a:rPr lang="sr-Cyrl-CS" u="sng" dirty="0" smtClean="0"/>
              <a:t>Ригор</a:t>
            </a:r>
            <a:r>
              <a:rPr lang="sr-Latn-CS" u="sng" dirty="0" smtClean="0"/>
              <a:t> (</a:t>
            </a:r>
            <a:r>
              <a:rPr lang="sr-Cyrl-CS" u="sng" dirty="0" smtClean="0"/>
              <a:t>пластична</a:t>
            </a:r>
            <a:r>
              <a:rPr lang="sr-Latn-CS" u="sng" dirty="0" smtClean="0"/>
              <a:t>, </a:t>
            </a:r>
            <a:r>
              <a:rPr lang="sr-Cyrl-CS" u="sng" dirty="0" smtClean="0"/>
              <a:t>екстрапирамидна</a:t>
            </a:r>
            <a:r>
              <a:rPr lang="sr-Latn-CS" dirty="0" smtClean="0"/>
              <a:t>): </a:t>
            </a:r>
            <a:r>
              <a:rPr lang="sr-Cyrl-CS" dirty="0" smtClean="0"/>
              <a:t>рефлексно</a:t>
            </a:r>
            <a:r>
              <a:rPr lang="sr-Latn-CS" dirty="0" smtClean="0"/>
              <a:t> </a:t>
            </a:r>
            <a:r>
              <a:rPr lang="sr-Cyrl-CS" dirty="0" smtClean="0"/>
              <a:t>се</a:t>
            </a:r>
            <a:r>
              <a:rPr lang="sr-Latn-CS" dirty="0" smtClean="0"/>
              <a:t> </a:t>
            </a:r>
            <a:r>
              <a:rPr lang="sr-Cyrl-CS" dirty="0" smtClean="0"/>
              <a:t>контрахује</a:t>
            </a:r>
            <a:r>
              <a:rPr lang="sr-Latn-CS" dirty="0" smtClean="0"/>
              <a:t> </a:t>
            </a:r>
            <a:r>
              <a:rPr lang="sr-Cyrl-CS" dirty="0" smtClean="0"/>
              <a:t>не</a:t>
            </a:r>
            <a:r>
              <a:rPr lang="sr-Latn-CS" dirty="0" smtClean="0"/>
              <a:t> </a:t>
            </a:r>
            <a:r>
              <a:rPr lang="sr-Cyrl-CS" dirty="0" smtClean="0"/>
              <a:t>само</a:t>
            </a:r>
            <a:r>
              <a:rPr lang="sr-Latn-CS" dirty="0" smtClean="0"/>
              <a:t> </a:t>
            </a:r>
            <a:r>
              <a:rPr lang="sr-Cyrl-CS" dirty="0" smtClean="0"/>
              <a:t>истегнути</a:t>
            </a:r>
            <a:r>
              <a:rPr lang="sr-Latn-CS" dirty="0" smtClean="0"/>
              <a:t> </a:t>
            </a:r>
            <a:r>
              <a:rPr lang="sr-Cyrl-CS" dirty="0" smtClean="0"/>
              <a:t>мишић</a:t>
            </a:r>
            <a:r>
              <a:rPr lang="sr-Latn-CS" dirty="0" smtClean="0"/>
              <a:t>, </a:t>
            </a:r>
            <a:r>
              <a:rPr lang="sr-Cyrl-CS" dirty="0" smtClean="0"/>
              <a:t>него</a:t>
            </a:r>
            <a:r>
              <a:rPr lang="sr-Latn-CS" dirty="0" smtClean="0"/>
              <a:t> </a:t>
            </a:r>
            <a:r>
              <a:rPr lang="sr-Cyrl-CS" dirty="0" smtClean="0"/>
              <a:t>и</a:t>
            </a:r>
            <a:r>
              <a:rPr lang="sr-Latn-CS" dirty="0" smtClean="0"/>
              <a:t> </a:t>
            </a:r>
            <a:r>
              <a:rPr lang="sr-Cyrl-CS" dirty="0" smtClean="0"/>
              <a:t>антагонистички</a:t>
            </a:r>
            <a:r>
              <a:rPr lang="sr-Latn-CS" dirty="0" smtClean="0"/>
              <a:t>.</a:t>
            </a:r>
            <a:r>
              <a:rPr lang="sr-Cyrl-CS" dirty="0" smtClean="0"/>
              <a:t> Слабија</a:t>
            </a:r>
            <a:r>
              <a:rPr lang="sr-Latn-CS" dirty="0" smtClean="0"/>
              <a:t> </a:t>
            </a:r>
            <a:r>
              <a:rPr lang="sr-Cyrl-CS" dirty="0" smtClean="0"/>
              <a:t>је</a:t>
            </a:r>
            <a:r>
              <a:rPr lang="sr-Latn-CS" dirty="0" smtClean="0"/>
              <a:t> </a:t>
            </a:r>
            <a:r>
              <a:rPr lang="sr-Cyrl-CS" dirty="0" smtClean="0"/>
              <a:t>од</a:t>
            </a:r>
            <a:r>
              <a:rPr lang="sr-Latn-CS" dirty="0" smtClean="0"/>
              <a:t> </a:t>
            </a:r>
            <a:r>
              <a:rPr lang="sr-Cyrl-CS" dirty="0" smtClean="0"/>
              <a:t>пирамидне</a:t>
            </a:r>
            <a:r>
              <a:rPr lang="sr-Latn-CS" dirty="0" smtClean="0"/>
              <a:t>, </a:t>
            </a:r>
            <a:r>
              <a:rPr lang="sr-Cyrl-CS" dirty="0" smtClean="0"/>
              <a:t>константна</a:t>
            </a:r>
            <a:r>
              <a:rPr lang="sr-Latn-CS" dirty="0" smtClean="0"/>
              <a:t>, </a:t>
            </a:r>
            <a:r>
              <a:rPr lang="sr-Cyrl-CS" dirty="0" smtClean="0"/>
              <a:t>не</a:t>
            </a:r>
            <a:r>
              <a:rPr lang="sr-Latn-CS" dirty="0" smtClean="0"/>
              <a:t> </a:t>
            </a:r>
            <a:r>
              <a:rPr lang="sr-Cyrl-CS" dirty="0" smtClean="0"/>
              <a:t>зависи</a:t>
            </a:r>
            <a:r>
              <a:rPr lang="sr-Latn-CS" dirty="0" smtClean="0"/>
              <a:t> </a:t>
            </a:r>
            <a:r>
              <a:rPr lang="sr-Cyrl-CS" dirty="0" smtClean="0"/>
              <a:t>од</a:t>
            </a:r>
            <a:r>
              <a:rPr lang="sr-Latn-CS" dirty="0" smtClean="0"/>
              <a:t> </a:t>
            </a:r>
            <a:r>
              <a:rPr lang="sr-Cyrl-CS" dirty="0" smtClean="0"/>
              <a:t>брзине</a:t>
            </a:r>
            <a:r>
              <a:rPr lang="sr-Latn-CS" dirty="0" smtClean="0"/>
              <a:t> </a:t>
            </a:r>
            <a:r>
              <a:rPr lang="sr-Cyrl-CS" dirty="0" smtClean="0"/>
              <a:t>покрета</a:t>
            </a:r>
            <a:r>
              <a:rPr lang="sr-Latn-CS" dirty="0" smtClean="0"/>
              <a:t>.</a:t>
            </a:r>
            <a:r>
              <a:rPr lang="sr-Cyrl-CS" dirty="0" smtClean="0"/>
              <a:t> Проксимално</a:t>
            </a:r>
            <a:r>
              <a:rPr lang="sr-Latn-CS" dirty="0" smtClean="0"/>
              <a:t>.</a:t>
            </a:r>
            <a:r>
              <a:rPr lang="sr-Cyrl-CS" dirty="0" smtClean="0"/>
              <a:t>,,Оловна</a:t>
            </a:r>
            <a:r>
              <a:rPr lang="sr-Latn-CS" dirty="0" smtClean="0"/>
              <a:t> </a:t>
            </a:r>
            <a:r>
              <a:rPr lang="sr-Cyrl-CS" dirty="0" smtClean="0"/>
              <a:t>шипка</a:t>
            </a:r>
            <a:r>
              <a:rPr lang="sr-Latn-CS" dirty="0" smtClean="0"/>
              <a:t> </a:t>
            </a:r>
            <a:r>
              <a:rPr lang="sr-Cyrl-CS" dirty="0" smtClean="0"/>
              <a:t>или</a:t>
            </a:r>
            <a:r>
              <a:rPr lang="sr-Latn-CS" dirty="0" smtClean="0"/>
              <a:t> </a:t>
            </a:r>
            <a:r>
              <a:rPr lang="sr-Cyrl-CS" dirty="0" smtClean="0"/>
              <a:t>восак</a:t>
            </a:r>
            <a:endParaRPr lang="sr-Latn-CS" dirty="0"/>
          </a:p>
        </p:txBody>
      </p:sp>
    </p:spTree>
  </p:cSld>
  <p:clrMapOvr>
    <a:masterClrMapping/>
  </p:clrMapOvr>
  <p:transition spd="slow">
    <p:split orient="vert"/>
  </p:transition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52400"/>
            <a:ext cx="8991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sr-Cyrl-CS" sz="3600" smtClean="0"/>
              <a:t>Испитивање когнитивног функционалног стања</a:t>
            </a:r>
            <a:r>
              <a:rPr lang="en-US" smtClean="0"/>
              <a:t/>
            </a:r>
            <a:br>
              <a:rPr lang="en-US" smtClean="0"/>
            </a:b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457200" y="838200"/>
          <a:ext cx="8001000" cy="5777764"/>
        </p:xfrm>
        <a:graphic>
          <a:graphicData uri="http://schemas.openxmlformats.org/drawingml/2006/table">
            <a:tbl>
              <a:tblPr/>
              <a:tblGrid>
                <a:gridCol w="2045369"/>
                <a:gridCol w="4211053"/>
                <a:gridCol w="1744578"/>
              </a:tblGrid>
              <a:tr h="230404">
                <a:tc>
                  <a:txBody>
                    <a:bodyPr/>
                    <a:lstStyle/>
                    <a:p>
                      <a:pPr marL="0" marR="0"/>
                      <a:r>
                        <a:rPr lang="sr-Cyrl-CS" sz="1400" b="1" dirty="0">
                          <a:latin typeface="Calibri"/>
                          <a:ea typeface="Calibri"/>
                          <a:cs typeface="Times New Roman"/>
                        </a:rPr>
                        <a:t>Тест</a:t>
                      </a:r>
                      <a:endParaRPr lang="en-US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107" marR="541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/>
                      <a:endParaRPr lang="sr-Cyrl-C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107" marR="541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/>
                      <a:r>
                        <a:rPr lang="sr-Cyrl-CS" sz="1400" b="1">
                          <a:latin typeface="Calibri"/>
                          <a:ea typeface="Calibri"/>
                          <a:cs typeface="Times New Roman"/>
                        </a:rPr>
                        <a:t>Поени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107" marR="541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32196">
                <a:tc>
                  <a:txBody>
                    <a:bodyPr/>
                    <a:lstStyle/>
                    <a:p>
                      <a:pPr marL="0" marR="0"/>
                      <a:r>
                        <a:rPr lang="sr-Cyrl-CS" sz="1400" b="1" dirty="0" smtClean="0">
                          <a:latin typeface="Calibri"/>
                          <a:ea typeface="Calibri"/>
                          <a:cs typeface="Times New Roman"/>
                        </a:rPr>
                        <a:t>Оријентација</a:t>
                      </a:r>
                      <a:endParaRPr lang="en-US" sz="1400" b="1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/>
                      <a:endParaRPr lang="en-US" sz="1400" b="1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/>
                      <a:endParaRPr lang="en-US" sz="1400" b="1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/>
                      <a:endParaRPr lang="en-US" sz="1400" b="1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/>
                      <a:endParaRPr lang="en-US" sz="1400" b="1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/>
                      <a:endParaRPr lang="en-US" sz="1400" b="1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/>
                      <a:endParaRPr lang="en-US" sz="1400" b="1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/>
                      <a:endParaRPr lang="en-US" sz="14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/>
                      <a:r>
                        <a:rPr lang="sr-Cyrl-CS" sz="1400" b="1" dirty="0" smtClean="0">
                          <a:latin typeface="Calibri"/>
                          <a:ea typeface="Calibri"/>
                          <a:cs typeface="Times New Roman"/>
                        </a:rPr>
                        <a:t>Регистровање</a:t>
                      </a:r>
                      <a:endParaRPr lang="en-US" sz="1400" b="1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/>
                      <a:endParaRPr lang="en-US" sz="1400" b="1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/>
                      <a:endParaRPr lang="en-US" sz="1400" b="1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/>
                      <a:endParaRPr lang="en-US" sz="1400" b="1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/>
                      <a:endParaRPr lang="en-US" sz="1400" b="1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/>
                      <a:endParaRPr lang="en-US" sz="14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/>
                      <a:r>
                        <a:rPr lang="sr-Cyrl-CS" sz="1400" b="1" dirty="0">
                          <a:latin typeface="Calibri"/>
                          <a:ea typeface="Calibri"/>
                          <a:cs typeface="Times New Roman"/>
                        </a:rPr>
                        <a:t>Пажња и способност </a:t>
                      </a:r>
                      <a:r>
                        <a:rPr lang="sr-Cyrl-CS" sz="1400" b="1" dirty="0" smtClean="0">
                          <a:latin typeface="Calibri"/>
                          <a:ea typeface="Calibri"/>
                          <a:cs typeface="Times New Roman"/>
                        </a:rPr>
                        <a:t>рачунања</a:t>
                      </a:r>
                      <a:endParaRPr lang="en-US" sz="1400" b="1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/>
                      <a:endParaRPr lang="en-US" sz="1400" b="1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/>
                      <a:endParaRPr lang="en-US" sz="1400" b="1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/>
                      <a:endParaRPr lang="en-US" sz="1400" b="1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/>
                      <a:endParaRPr lang="en-US" sz="1400" b="1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/>
                      <a:endParaRPr lang="en-US" sz="14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/>
                      <a:r>
                        <a:rPr lang="sr-Cyrl-CS" sz="1400" b="1" dirty="0">
                          <a:latin typeface="Calibri"/>
                          <a:ea typeface="Calibri"/>
                          <a:cs typeface="Times New Roman"/>
                        </a:rPr>
                        <a:t>Памћење</a:t>
                      </a:r>
                      <a:endParaRPr lang="en-US" sz="14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/>
                      <a:r>
                        <a:rPr lang="sr-Cyrl-CS" sz="1400" b="1" dirty="0">
                          <a:latin typeface="Calibri"/>
                          <a:ea typeface="Calibri"/>
                          <a:cs typeface="Times New Roman"/>
                        </a:rPr>
                        <a:t>Језичке способности</a:t>
                      </a:r>
                      <a:endParaRPr lang="en-US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107" marR="541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marR="0" lvl="0" indent="-342900">
                        <a:buFont typeface="+mj-lt"/>
                        <a:buNone/>
                      </a:pPr>
                      <a:r>
                        <a:rPr lang="en-US" sz="1400" smtClean="0">
                          <a:latin typeface="Calibri"/>
                          <a:ea typeface="Calibri"/>
                          <a:cs typeface="Times New Roman"/>
                        </a:rPr>
                        <a:t>1.  </a:t>
                      </a:r>
                      <a:r>
                        <a:rPr lang="sr-Cyrl-CS" sz="1400" smtClean="0">
                          <a:latin typeface="Calibri"/>
                          <a:ea typeface="Calibri"/>
                          <a:cs typeface="Times New Roman"/>
                        </a:rPr>
                        <a:t>Која </a:t>
                      </a:r>
                      <a:r>
                        <a:rPr lang="sr-Cyrl-CS" sz="1400">
                          <a:latin typeface="Calibri"/>
                          <a:ea typeface="Calibri"/>
                          <a:cs typeface="Times New Roman"/>
                        </a:rPr>
                        <a:t>је...                                   </a:t>
                      </a:r>
                      <a:r>
                        <a:rPr lang="en-US" sz="1400" smtClean="0">
                          <a:latin typeface="Calibri"/>
                          <a:ea typeface="Calibri"/>
                          <a:cs typeface="Times New Roman"/>
                        </a:rPr>
                        <a:t>       </a:t>
                      </a:r>
                      <a:r>
                        <a:rPr lang="sr-Cyrl-CS" sz="1400" smtClean="0"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sr-Cyrl-CS" sz="1400">
                          <a:latin typeface="Calibri"/>
                          <a:ea typeface="Calibri"/>
                          <a:cs typeface="Times New Roman"/>
                        </a:rPr>
                        <a:t>Година</a:t>
                      </a:r>
                      <a:r>
                        <a:rPr lang="en-US" sz="1400">
                          <a:latin typeface="Calibri"/>
                          <a:ea typeface="Calibri"/>
                          <a:cs typeface="Times New Roman"/>
                        </a:rPr>
                        <a:t>?</a:t>
                      </a:r>
                    </a:p>
                    <a:p>
                      <a:pPr marL="457200" marR="0"/>
                      <a:r>
                        <a:rPr lang="sr-Cyrl-CS" sz="1400">
                          <a:latin typeface="Calibri"/>
                          <a:ea typeface="Calibri"/>
                          <a:cs typeface="Times New Roman"/>
                        </a:rPr>
                        <a:t>                                                   Сезона</a:t>
                      </a:r>
                      <a:r>
                        <a:rPr lang="en-US" sz="1400">
                          <a:latin typeface="Calibri"/>
                          <a:ea typeface="Calibri"/>
                          <a:cs typeface="Times New Roman"/>
                        </a:rPr>
                        <a:t>?</a:t>
                      </a:r>
                    </a:p>
                    <a:p>
                      <a:pPr marL="457200" marR="0"/>
                      <a:r>
                        <a:rPr lang="sr-Cyrl-CS" sz="1400">
                          <a:latin typeface="Calibri"/>
                          <a:ea typeface="Calibri"/>
                          <a:cs typeface="Times New Roman"/>
                        </a:rPr>
                        <a:t>                                                   Датум</a:t>
                      </a:r>
                      <a:r>
                        <a:rPr lang="en-US" sz="1400">
                          <a:latin typeface="Calibri"/>
                          <a:ea typeface="Calibri"/>
                          <a:cs typeface="Times New Roman"/>
                        </a:rPr>
                        <a:t>?</a:t>
                      </a:r>
                    </a:p>
                    <a:p>
                      <a:pPr marL="457200" marR="0"/>
                      <a:r>
                        <a:rPr lang="sr-Cyrl-CS" sz="1400">
                          <a:latin typeface="Calibri"/>
                          <a:ea typeface="Calibri"/>
                          <a:cs typeface="Times New Roman"/>
                        </a:rPr>
                        <a:t>                                                   Дан</a:t>
                      </a:r>
                      <a:r>
                        <a:rPr lang="en-US" sz="1400">
                          <a:latin typeface="Calibri"/>
                          <a:ea typeface="Calibri"/>
                          <a:cs typeface="Times New Roman"/>
                        </a:rPr>
                        <a:t>?</a:t>
                      </a:r>
                    </a:p>
                    <a:p>
                      <a:pPr marL="457200" marR="0"/>
                      <a:r>
                        <a:rPr lang="sr-Cyrl-CS" sz="1400">
                          <a:latin typeface="Calibri"/>
                          <a:ea typeface="Calibri"/>
                          <a:cs typeface="Times New Roman"/>
                        </a:rPr>
                        <a:t>                                                   Година</a:t>
                      </a:r>
                      <a:r>
                        <a:rPr lang="en-US" sz="1400">
                          <a:latin typeface="Calibri"/>
                          <a:ea typeface="Calibri"/>
                          <a:cs typeface="Times New Roman"/>
                        </a:rPr>
                        <a:t>?</a:t>
                      </a:r>
                    </a:p>
                    <a:p>
                      <a:pPr marL="457200" marR="0"/>
                      <a:r>
                        <a:rPr lang="sr-Cyrl-CS" sz="1400">
                          <a:latin typeface="Calibri"/>
                          <a:ea typeface="Calibri"/>
                          <a:cs typeface="Times New Roman"/>
                        </a:rPr>
                        <a:t>                                                   Месец</a:t>
                      </a:r>
                      <a:r>
                        <a:rPr lang="en-US" sz="1400" smtClean="0">
                          <a:latin typeface="Calibri"/>
                          <a:ea typeface="Calibri"/>
                          <a:cs typeface="Times New Roman"/>
                        </a:rPr>
                        <a:t>?</a:t>
                      </a:r>
                    </a:p>
                    <a:p>
                      <a:pPr marL="217170" marR="0"/>
                      <a:r>
                        <a:rPr lang="sr-Cyrl-CS" sz="1400" smtClean="0">
                          <a:latin typeface="Calibri"/>
                          <a:ea typeface="Calibri"/>
                          <a:cs typeface="Times New Roman"/>
                        </a:rPr>
                        <a:t>2.</a:t>
                      </a:r>
                      <a:r>
                        <a:rPr lang="en-US" sz="1400" smtClean="0">
                          <a:latin typeface="Calibri"/>
                          <a:ea typeface="Calibri"/>
                          <a:cs typeface="Times New Roman"/>
                        </a:rPr>
                        <a:t>  </a:t>
                      </a:r>
                      <a:r>
                        <a:rPr lang="sr-Cyrl-CS" sz="1400" smtClean="0">
                          <a:latin typeface="Calibri"/>
                          <a:ea typeface="Calibri"/>
                          <a:cs typeface="Times New Roman"/>
                        </a:rPr>
                        <a:t>Где се налазимо             </a:t>
                      </a:r>
                      <a:r>
                        <a:rPr lang="en-US" sz="1400" smtClean="0">
                          <a:latin typeface="Calibri"/>
                          <a:ea typeface="Calibri"/>
                          <a:cs typeface="Times New Roman"/>
                        </a:rPr>
                        <a:t>         </a:t>
                      </a:r>
                      <a:r>
                        <a:rPr lang="sr-Cyrl-CS" sz="1400" smtClean="0">
                          <a:latin typeface="Calibri"/>
                          <a:ea typeface="Calibri"/>
                          <a:cs typeface="Times New Roman"/>
                        </a:rPr>
                        <a:t>Држава</a:t>
                      </a:r>
                      <a:r>
                        <a:rPr lang="en-US" sz="1400" smtClean="0">
                          <a:latin typeface="Calibri"/>
                          <a:ea typeface="Calibri"/>
                          <a:cs typeface="Times New Roman"/>
                        </a:rPr>
                        <a:t>? </a:t>
                      </a:r>
                    </a:p>
                    <a:p>
                      <a:pPr marL="457200" marR="0"/>
                      <a:r>
                        <a:rPr lang="sr-Cyrl-CS" sz="1400" smtClean="0">
                          <a:latin typeface="Calibri"/>
                          <a:ea typeface="Calibri"/>
                          <a:cs typeface="Times New Roman"/>
                        </a:rPr>
                        <a:t>                                                   </a:t>
                      </a:r>
                      <a:r>
                        <a:rPr lang="sr-Cyrl-CS" sz="1400">
                          <a:latin typeface="Calibri"/>
                          <a:ea typeface="Calibri"/>
                          <a:cs typeface="Times New Roman"/>
                        </a:rPr>
                        <a:t>Религија</a:t>
                      </a:r>
                      <a:r>
                        <a:rPr lang="en-US" sz="1400">
                          <a:latin typeface="Calibri"/>
                          <a:ea typeface="Calibri"/>
                          <a:cs typeface="Times New Roman"/>
                        </a:rPr>
                        <a:t>?</a:t>
                      </a:r>
                    </a:p>
                    <a:p>
                      <a:pPr marL="457200" marR="0"/>
                      <a:r>
                        <a:rPr lang="sr-Cyrl-CS" sz="1400">
                          <a:latin typeface="Calibri"/>
                          <a:ea typeface="Calibri"/>
                          <a:cs typeface="Times New Roman"/>
                        </a:rPr>
                        <a:t>                                                   Град</a:t>
                      </a:r>
                      <a:r>
                        <a:rPr lang="en-US" sz="1400">
                          <a:latin typeface="Calibri"/>
                          <a:ea typeface="Calibri"/>
                          <a:cs typeface="Times New Roman"/>
                        </a:rPr>
                        <a:t>?</a:t>
                      </a:r>
                    </a:p>
                    <a:p>
                      <a:pPr marL="457200" marR="0"/>
                      <a:r>
                        <a:rPr lang="sr-Cyrl-CS" sz="1400">
                          <a:latin typeface="Calibri"/>
                          <a:ea typeface="Calibri"/>
                          <a:cs typeface="Times New Roman"/>
                        </a:rPr>
                        <a:t>                                                   Болница</a:t>
                      </a:r>
                      <a:r>
                        <a:rPr lang="en-US" sz="1400">
                          <a:latin typeface="Calibri"/>
                          <a:ea typeface="Calibri"/>
                          <a:cs typeface="Times New Roman"/>
                        </a:rPr>
                        <a:t>?</a:t>
                      </a:r>
                    </a:p>
                    <a:p>
                      <a:pPr marL="457200" marR="0"/>
                      <a:r>
                        <a:rPr lang="sr-Cyrl-CS" sz="1400">
                          <a:latin typeface="Calibri"/>
                          <a:ea typeface="Calibri"/>
                          <a:cs typeface="Times New Roman"/>
                        </a:rPr>
                        <a:t>                                                   Спрат</a:t>
                      </a:r>
                      <a:r>
                        <a:rPr lang="en-US" sz="1400" smtClean="0">
                          <a:latin typeface="Calibri"/>
                          <a:ea typeface="Calibri"/>
                          <a:cs typeface="Times New Roman"/>
                        </a:rPr>
                        <a:t>?</a:t>
                      </a:r>
                    </a:p>
                    <a:p>
                      <a:pPr marL="457200" marR="0"/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marR="0" lvl="0" indent="-342900">
                        <a:buFont typeface="+mj-lt"/>
                        <a:buNone/>
                      </a:pPr>
                      <a:r>
                        <a:rPr lang="en-US" sz="1400" smtClean="0">
                          <a:latin typeface="Calibri"/>
                          <a:ea typeface="Calibri"/>
                          <a:cs typeface="Times New Roman"/>
                        </a:rPr>
                        <a:t>3.   </a:t>
                      </a:r>
                      <a:r>
                        <a:rPr lang="sr-Cyrl-CS" sz="1400" smtClean="0">
                          <a:latin typeface="Calibri"/>
                          <a:ea typeface="Calibri"/>
                          <a:cs typeface="Times New Roman"/>
                        </a:rPr>
                        <a:t>Понови </a:t>
                      </a:r>
                      <a:r>
                        <a:rPr lang="sr-Cyrl-CS" sz="1400">
                          <a:latin typeface="Calibri"/>
                          <a:ea typeface="Calibri"/>
                          <a:cs typeface="Times New Roman"/>
                        </a:rPr>
                        <a:t>име следећа три предмета која лекар изговара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marR="0" lvl="0" indent="-342900">
                        <a:buFont typeface="+mj-lt"/>
                        <a:buNone/>
                      </a:pPr>
                      <a:r>
                        <a:rPr lang="en-US" sz="1400" smtClean="0">
                          <a:latin typeface="Calibri"/>
                          <a:ea typeface="Calibri"/>
                          <a:cs typeface="Times New Roman"/>
                        </a:rPr>
                        <a:t>4.   </a:t>
                      </a:r>
                      <a:r>
                        <a:rPr lang="sr-Cyrl-CS" sz="1400" smtClean="0">
                          <a:latin typeface="Calibri"/>
                          <a:ea typeface="Calibri"/>
                          <a:cs typeface="Times New Roman"/>
                        </a:rPr>
                        <a:t>Одузимање </a:t>
                      </a:r>
                      <a:r>
                        <a:rPr lang="sr-Cyrl-CS" sz="1400">
                          <a:latin typeface="Calibri"/>
                          <a:ea typeface="Calibri"/>
                          <a:cs typeface="Times New Roman"/>
                        </a:rPr>
                        <a:t>па 7од 100.Стоп. после 5 тачних одговора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marR="0" lvl="0" indent="-342900">
                        <a:buFont typeface="+mj-lt"/>
                        <a:buNone/>
                      </a:pPr>
                      <a:r>
                        <a:rPr lang="en-US" sz="1400" smtClean="0">
                          <a:latin typeface="Calibri"/>
                          <a:ea typeface="Calibri"/>
                          <a:cs typeface="Times New Roman"/>
                        </a:rPr>
                        <a:t>5.   </a:t>
                      </a:r>
                      <a:r>
                        <a:rPr lang="sr-Cyrl-CS" sz="1400" smtClean="0">
                          <a:latin typeface="Calibri"/>
                          <a:ea typeface="Calibri"/>
                          <a:cs typeface="Times New Roman"/>
                        </a:rPr>
                        <a:t>Памћење </a:t>
                      </a:r>
                      <a:r>
                        <a:rPr lang="sr-Cyrl-CS" sz="1400">
                          <a:latin typeface="Calibri"/>
                          <a:ea typeface="Calibri"/>
                          <a:cs typeface="Times New Roman"/>
                        </a:rPr>
                        <a:t>имена три предмета из бр.3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marR="0" lvl="0" indent="-342900">
                        <a:buFont typeface="+mj-lt"/>
                        <a:buNone/>
                      </a:pPr>
                      <a:r>
                        <a:rPr lang="en-US" sz="1400" smtClean="0">
                          <a:latin typeface="Calibri"/>
                          <a:ea typeface="Calibri"/>
                          <a:cs typeface="Times New Roman"/>
                        </a:rPr>
                        <a:t>6.   </a:t>
                      </a:r>
                      <a:r>
                        <a:rPr lang="sr-Cyrl-CS" sz="1400" smtClean="0">
                          <a:latin typeface="Calibri"/>
                          <a:ea typeface="Calibri"/>
                          <a:cs typeface="Times New Roman"/>
                        </a:rPr>
                        <a:t>Како </a:t>
                      </a:r>
                      <a:r>
                        <a:rPr lang="sr-Cyrl-CS" sz="1400">
                          <a:latin typeface="Calibri"/>
                          <a:ea typeface="Calibri"/>
                          <a:cs typeface="Times New Roman"/>
                        </a:rPr>
                        <a:t>се ово зове</a:t>
                      </a:r>
                      <a:r>
                        <a:rPr lang="en-US" sz="1400" smtClean="0">
                          <a:latin typeface="Calibri"/>
                          <a:ea typeface="Calibri"/>
                          <a:cs typeface="Times New Roman"/>
                        </a:rPr>
                        <a:t>?</a:t>
                      </a:r>
                      <a:r>
                        <a:rPr lang="sr-Cyrl-CS" sz="1400" smtClean="0">
                          <a:latin typeface="Calibri"/>
                          <a:ea typeface="Calibri"/>
                          <a:cs typeface="Times New Roman"/>
                        </a:rPr>
                        <a:t>(</a:t>
                      </a:r>
                      <a:r>
                        <a:rPr lang="sr-Cyrl-CS" sz="1400">
                          <a:latin typeface="Calibri"/>
                          <a:ea typeface="Calibri"/>
                          <a:cs typeface="Times New Roman"/>
                        </a:rPr>
                        <a:t>лекар показује оловку и </a:t>
                      </a:r>
                      <a:r>
                        <a:rPr lang="sr-Cyrl-CS" sz="1400" smtClean="0">
                          <a:latin typeface="Calibri"/>
                          <a:ea typeface="Calibri"/>
                          <a:cs typeface="Times New Roman"/>
                        </a:rPr>
                        <a:t>сат)</a:t>
                      </a:r>
                      <a:endParaRPr lang="en-US" sz="140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marR="0" lvl="0" indent="-342900">
                        <a:buFont typeface="+mj-lt"/>
                        <a:buNone/>
                      </a:pPr>
                      <a:r>
                        <a:rPr lang="en-US" sz="1400" smtClean="0">
                          <a:latin typeface="Calibri"/>
                          <a:ea typeface="Calibri"/>
                          <a:cs typeface="Times New Roman"/>
                        </a:rPr>
                        <a:t>7.   </a:t>
                      </a:r>
                      <a:r>
                        <a:rPr lang="sr-Cyrl-CS" sz="1400" smtClean="0">
                          <a:latin typeface="Calibri"/>
                          <a:ea typeface="Calibri"/>
                          <a:cs typeface="Times New Roman"/>
                        </a:rPr>
                        <a:t>Понављати речи које лекар изговара</a:t>
                      </a:r>
                      <a:endParaRPr lang="en-US" sz="140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marR="0" lvl="0" indent="-342900">
                        <a:buFont typeface="+mj-lt"/>
                        <a:buNone/>
                      </a:pPr>
                      <a:r>
                        <a:rPr lang="en-US" sz="1400" smtClean="0">
                          <a:latin typeface="Calibri"/>
                          <a:ea typeface="Calibri"/>
                          <a:cs typeface="Times New Roman"/>
                        </a:rPr>
                        <a:t>8.   </a:t>
                      </a:r>
                      <a:r>
                        <a:rPr lang="sr-Cyrl-CS" sz="1400" smtClean="0">
                          <a:latin typeface="Calibri"/>
                          <a:ea typeface="Calibri"/>
                          <a:cs typeface="Times New Roman"/>
                        </a:rPr>
                        <a:t>Узми </a:t>
                      </a:r>
                      <a:r>
                        <a:rPr lang="sr-Cyrl-CS" sz="1400">
                          <a:latin typeface="Calibri"/>
                          <a:ea typeface="Calibri"/>
                          <a:cs typeface="Times New Roman"/>
                        </a:rPr>
                        <a:t>парче папира у десну руку. Савиј папир на два дела, стави папир на под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marR="0" lvl="0" indent="-342900">
                        <a:buFont typeface="+mj-lt"/>
                        <a:buNone/>
                      </a:pPr>
                      <a:r>
                        <a:rPr lang="en-US" sz="1400" smtClean="0">
                          <a:latin typeface="Calibri"/>
                          <a:ea typeface="Calibri"/>
                          <a:cs typeface="Times New Roman"/>
                        </a:rPr>
                        <a:t>9.    </a:t>
                      </a:r>
                      <a:r>
                        <a:rPr lang="sr-Cyrl-CS" sz="1400" smtClean="0">
                          <a:latin typeface="Calibri"/>
                          <a:ea typeface="Calibri"/>
                          <a:cs typeface="Times New Roman"/>
                        </a:rPr>
                        <a:t>Прочитај </a:t>
                      </a:r>
                      <a:r>
                        <a:rPr lang="sr-Cyrl-CS" sz="1400">
                          <a:latin typeface="Calibri"/>
                          <a:ea typeface="Calibri"/>
                          <a:cs typeface="Times New Roman"/>
                        </a:rPr>
                        <a:t>и уради</a:t>
                      </a:r>
                      <a:r>
                        <a:rPr lang="en-US" sz="1400">
                          <a:latin typeface="Calibri"/>
                          <a:ea typeface="Calibri"/>
                          <a:cs typeface="Times New Roman"/>
                        </a:rPr>
                        <a:t>:</a:t>
                      </a:r>
                      <a:r>
                        <a:rPr lang="sr-Cyrl-CS" sz="1400">
                          <a:latin typeface="Calibri"/>
                          <a:ea typeface="Calibri"/>
                          <a:cs typeface="Times New Roman"/>
                        </a:rPr>
                        <a:t> ЗАТВОРИ ОЧИ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marR="0" lvl="0" indent="-342900">
                        <a:buFont typeface="+mj-lt"/>
                        <a:buNone/>
                      </a:pPr>
                      <a:r>
                        <a:rPr lang="en-US" sz="1400" smtClean="0">
                          <a:latin typeface="Calibri"/>
                          <a:ea typeface="Calibri"/>
                          <a:cs typeface="Times New Roman"/>
                        </a:rPr>
                        <a:t>10.  </a:t>
                      </a:r>
                      <a:r>
                        <a:rPr lang="sr-Cyrl-CS" sz="1400" smtClean="0">
                          <a:latin typeface="Calibri"/>
                          <a:ea typeface="Calibri"/>
                          <a:cs typeface="Times New Roman"/>
                        </a:rPr>
                        <a:t>Напиши </a:t>
                      </a:r>
                      <a:r>
                        <a:rPr lang="sr-Cyrl-CS" sz="1400">
                          <a:latin typeface="Calibri"/>
                          <a:ea typeface="Calibri"/>
                          <a:cs typeface="Times New Roman"/>
                        </a:rPr>
                        <a:t>реченицу па свом избору која има смисла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marR="0" lvl="0" indent="-342900">
                        <a:buFont typeface="+mj-lt"/>
                        <a:buNone/>
                      </a:pPr>
                      <a:r>
                        <a:rPr lang="en-US" sz="1400" smtClean="0">
                          <a:latin typeface="Calibri"/>
                          <a:ea typeface="Calibri"/>
                          <a:cs typeface="Times New Roman"/>
                        </a:rPr>
                        <a:t>11.  </a:t>
                      </a:r>
                      <a:r>
                        <a:rPr lang="sr-Cyrl-CS" sz="1400" smtClean="0">
                          <a:latin typeface="Calibri"/>
                          <a:ea typeface="Calibri"/>
                          <a:cs typeface="Times New Roman"/>
                        </a:rPr>
                        <a:t>Нацртај </a:t>
                      </a:r>
                      <a:r>
                        <a:rPr lang="sr-Cyrl-CS" sz="1400">
                          <a:latin typeface="Calibri"/>
                          <a:ea typeface="Calibri"/>
                          <a:cs typeface="Times New Roman"/>
                        </a:rPr>
                        <a:t>следећи предмет</a:t>
                      </a:r>
                      <a:r>
                        <a:rPr lang="en-US" sz="1400">
                          <a:latin typeface="Calibri"/>
                          <a:ea typeface="Calibri"/>
                          <a:cs typeface="Times New Roman"/>
                        </a:rPr>
                        <a:t>:</a:t>
                      </a:r>
                      <a:r>
                        <a:rPr lang="sr-Cyrl-CS" sz="1400">
                          <a:latin typeface="Calibri"/>
                          <a:ea typeface="Calibri"/>
                          <a:cs typeface="Times New Roman"/>
                        </a:rPr>
                        <a:t> (2 правоугаоника која де делимично преклапају)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107" marR="541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sr-Cyrl-CS" sz="1400" dirty="0">
                          <a:latin typeface="Calibri"/>
                        </a:rPr>
                        <a:t>1</a:t>
                      </a:r>
                      <a:endParaRPr lang="en-US" sz="1400" dirty="0">
                        <a:latin typeface="Calibri"/>
                      </a:endParaRPr>
                    </a:p>
                    <a:p>
                      <a:r>
                        <a:rPr lang="sr-Cyrl-CS" sz="1400" dirty="0">
                          <a:latin typeface="Calibri"/>
                        </a:rPr>
                        <a:t>1</a:t>
                      </a:r>
                      <a:endParaRPr lang="en-US" sz="1400" dirty="0">
                        <a:latin typeface="Calibri"/>
                      </a:endParaRPr>
                    </a:p>
                    <a:p>
                      <a:r>
                        <a:rPr lang="sr-Cyrl-CS" sz="1400" dirty="0">
                          <a:latin typeface="Calibri"/>
                        </a:rPr>
                        <a:t>1</a:t>
                      </a:r>
                      <a:endParaRPr lang="en-US" sz="1400" dirty="0">
                        <a:latin typeface="Calibri"/>
                      </a:endParaRPr>
                    </a:p>
                    <a:p>
                      <a:r>
                        <a:rPr lang="sr-Cyrl-CS" sz="1400" dirty="0">
                          <a:latin typeface="Calibri"/>
                        </a:rPr>
                        <a:t>1</a:t>
                      </a:r>
                      <a:endParaRPr lang="en-US" sz="1400" dirty="0">
                        <a:latin typeface="Calibri"/>
                      </a:endParaRPr>
                    </a:p>
                    <a:p>
                      <a:r>
                        <a:rPr lang="sr-Cyrl-CS" sz="1400" dirty="0">
                          <a:latin typeface="Calibri"/>
                        </a:rPr>
                        <a:t>1</a:t>
                      </a:r>
                      <a:endParaRPr lang="en-US" sz="1400" dirty="0">
                        <a:latin typeface="Calibri"/>
                      </a:endParaRPr>
                    </a:p>
                    <a:p>
                      <a:r>
                        <a:rPr lang="sr-Cyrl-CS" sz="1400" dirty="0">
                          <a:latin typeface="Calibri"/>
                        </a:rPr>
                        <a:t>1</a:t>
                      </a:r>
                      <a:endParaRPr lang="en-US" sz="1400" dirty="0">
                        <a:latin typeface="Calibri"/>
                      </a:endParaRPr>
                    </a:p>
                    <a:p>
                      <a:r>
                        <a:rPr lang="sr-Cyrl-CS" sz="1400" dirty="0">
                          <a:latin typeface="Calibri"/>
                        </a:rPr>
                        <a:t>1</a:t>
                      </a:r>
                      <a:endParaRPr lang="en-US" sz="1400" dirty="0">
                        <a:latin typeface="Calibri"/>
                      </a:endParaRPr>
                    </a:p>
                    <a:p>
                      <a:r>
                        <a:rPr lang="sr-Cyrl-CS" sz="1400" dirty="0">
                          <a:latin typeface="Calibri"/>
                        </a:rPr>
                        <a:t>1</a:t>
                      </a:r>
                      <a:endParaRPr lang="en-US" sz="1400" dirty="0">
                        <a:latin typeface="Calibri"/>
                      </a:endParaRPr>
                    </a:p>
                    <a:p>
                      <a:r>
                        <a:rPr lang="sr-Cyrl-CS" sz="1400" dirty="0">
                          <a:latin typeface="Calibri"/>
                        </a:rPr>
                        <a:t>1</a:t>
                      </a:r>
                      <a:endParaRPr lang="en-US" sz="1400" dirty="0">
                        <a:latin typeface="Calibri"/>
                      </a:endParaRPr>
                    </a:p>
                    <a:p>
                      <a:r>
                        <a:rPr lang="sr-Cyrl-CS" sz="1400" dirty="0">
                          <a:latin typeface="Calibri"/>
                        </a:rPr>
                        <a:t>1</a:t>
                      </a:r>
                      <a:endParaRPr lang="en-US" sz="1400" dirty="0">
                        <a:latin typeface="Calibri"/>
                      </a:endParaRPr>
                    </a:p>
                    <a:p>
                      <a:r>
                        <a:rPr lang="sr-Cyrl-CS" sz="1400" dirty="0">
                          <a:latin typeface="Calibri"/>
                        </a:rPr>
                        <a:t>1</a:t>
                      </a:r>
                      <a:endParaRPr lang="en-US" sz="1400" dirty="0">
                        <a:latin typeface="Calibri"/>
                      </a:endParaRPr>
                    </a:p>
                    <a:p>
                      <a:pPr marL="0" marR="0"/>
                      <a:endParaRPr lang="en-US" sz="1400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/>
                      <a:r>
                        <a:rPr lang="sr-Cyrl-CS" sz="1400" dirty="0" smtClean="0">
                          <a:latin typeface="Calibri"/>
                          <a:ea typeface="Calibri"/>
                          <a:cs typeface="Times New Roman"/>
                        </a:rPr>
                        <a:t>0-1-2-3</a:t>
                      </a:r>
                      <a:endParaRPr lang="en-US" sz="14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/>
                      <a:r>
                        <a:rPr lang="sr-Cyrl-CS" sz="1400" dirty="0">
                          <a:latin typeface="Calibri"/>
                          <a:ea typeface="Calibri"/>
                          <a:cs typeface="Times New Roman"/>
                        </a:rPr>
                        <a:t>0-1-2-3-4-5</a:t>
                      </a:r>
                      <a:endParaRPr lang="en-US" sz="14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r>
                        <a:rPr lang="sr-Cyrl-CS" sz="1400" dirty="0">
                          <a:latin typeface="Calibri"/>
                        </a:rPr>
                        <a:t>0-1-2-3</a:t>
                      </a:r>
                      <a:endParaRPr lang="en-US" sz="1400" dirty="0">
                        <a:latin typeface="Calibri"/>
                      </a:endParaRPr>
                    </a:p>
                    <a:p>
                      <a:r>
                        <a:rPr lang="sr-Cyrl-CS" sz="1400" dirty="0">
                          <a:latin typeface="Calibri"/>
                        </a:rPr>
                        <a:t>0-1-2-3</a:t>
                      </a:r>
                      <a:endParaRPr lang="en-US" sz="1400" dirty="0">
                        <a:latin typeface="Calibri"/>
                      </a:endParaRPr>
                    </a:p>
                    <a:p>
                      <a:r>
                        <a:rPr lang="sr-Cyrl-CS" sz="1400" dirty="0">
                          <a:latin typeface="Calibri"/>
                        </a:rPr>
                        <a:t>0-1-2-3</a:t>
                      </a:r>
                      <a:endParaRPr lang="en-US" sz="1400" dirty="0">
                        <a:latin typeface="Calibri"/>
                      </a:endParaRPr>
                    </a:p>
                    <a:p>
                      <a:r>
                        <a:rPr lang="sr-Cyrl-CS" sz="1400" dirty="0">
                          <a:latin typeface="Calibri"/>
                        </a:rPr>
                        <a:t>0-1-2-3</a:t>
                      </a:r>
                      <a:endParaRPr lang="en-US" sz="1400" dirty="0">
                        <a:latin typeface="Calibri"/>
                      </a:endParaRPr>
                    </a:p>
                    <a:p>
                      <a:pPr marL="0" marR="0"/>
                      <a:endParaRPr lang="en-US" sz="1400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/>
                      <a:r>
                        <a:rPr lang="sr-Cyrl-CS" sz="1400" dirty="0" smtClean="0">
                          <a:latin typeface="Calibri"/>
                          <a:ea typeface="Calibri"/>
                          <a:cs typeface="Times New Roman"/>
                        </a:rPr>
                        <a:t>0-1</a:t>
                      </a:r>
                      <a:endParaRPr lang="en-US" sz="14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/>
                      <a:r>
                        <a:rPr lang="sr-Cyrl-CS" sz="1400" dirty="0">
                          <a:latin typeface="Calibri"/>
                          <a:ea typeface="Calibri"/>
                          <a:cs typeface="Times New Roman"/>
                        </a:rPr>
                        <a:t>0-1</a:t>
                      </a:r>
                      <a:endParaRPr lang="en-US" sz="14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/>
                      <a:r>
                        <a:rPr lang="sr-Cyrl-CS" sz="1400" dirty="0">
                          <a:latin typeface="Calibri"/>
                          <a:ea typeface="Calibri"/>
                          <a:cs typeface="Times New Roman"/>
                        </a:rPr>
                        <a:t>0-1</a:t>
                      </a:r>
                      <a:endParaRPr lang="en-US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107" marR="541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>
    <mc:Choice xmlns="" xmlns:p14="http://schemas.microsoft.com/office/powerpoint/2007/7/12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2877312"/>
          </a:xfrm>
          <a:scene3d>
            <a:camera prst="perspectiveContrastingLeftFacing"/>
            <a:lightRig rig="threePt" dir="t"/>
          </a:scene3d>
          <a:sp3d>
            <a:bevelT w="114300" prst="artDeco"/>
          </a:sp3d>
        </p:spPr>
        <p:txBody>
          <a:bodyPr>
            <a:normAutofit/>
          </a:bodyPr>
          <a:lstStyle/>
          <a:p>
            <a:pPr algn="ctr"/>
            <a:r>
              <a:rPr lang="sr-Cyrl-CS" sz="6000" smtClean="0"/>
              <a:t>ХВАЛА НА ПАЖЊИ!</a:t>
            </a:r>
            <a:endParaRPr lang="en-US" sz="6000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07/7/12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Екстрапирамидни</a:t>
            </a:r>
            <a:r>
              <a:rPr lang="sr-Latn-C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систем</a:t>
            </a:r>
            <a:endParaRPr lang="sr-Latn-C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21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sr-Latn-CS" dirty="0"/>
              <a:t>Nucleus caudatus</a:t>
            </a:r>
          </a:p>
          <a:p>
            <a:r>
              <a:rPr lang="sr-Latn-CS" dirty="0"/>
              <a:t>Nucleus lentiformis</a:t>
            </a:r>
          </a:p>
          <a:p>
            <a:r>
              <a:rPr lang="sr-Latn-CS" dirty="0"/>
              <a:t>Nucleus ruber</a:t>
            </a:r>
          </a:p>
          <a:p>
            <a:r>
              <a:rPr lang="sr-Latn-CS" dirty="0" smtClean="0"/>
              <a:t>Substan</a:t>
            </a:r>
            <a:r>
              <a:rPr lang="en-US" dirty="0" smtClean="0"/>
              <a:t>t</a:t>
            </a:r>
            <a:r>
              <a:rPr lang="sr-Latn-CS" dirty="0" smtClean="0"/>
              <a:t>ia </a:t>
            </a:r>
            <a:r>
              <a:rPr lang="sr-Latn-CS" dirty="0"/>
              <a:t>nigra</a:t>
            </a:r>
          </a:p>
          <a:p>
            <a:r>
              <a:rPr lang="sr-Latn-CS" dirty="0"/>
              <a:t>Nucleus subthalamicus</a:t>
            </a:r>
          </a:p>
          <a:p>
            <a:r>
              <a:rPr lang="sr-Latn-CS" dirty="0"/>
              <a:t>Retikularna formacija</a:t>
            </a:r>
          </a:p>
        </p:txBody>
      </p:sp>
    </p:spTree>
  </p:cSld>
  <p:clrMapOvr>
    <a:masterClrMapping/>
  </p:clrMapOvr>
  <p:transition spd="slow">
    <p:split orient="vert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857232"/>
            <a:ext cx="9144000" cy="6215082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en-US" dirty="0" smtClean="0"/>
              <a:t>    </a:t>
            </a:r>
            <a:r>
              <a:rPr lang="x-none" smtClean="0"/>
              <a:t>Паркинсонова </a:t>
            </a:r>
            <a:r>
              <a:rPr lang="x-none"/>
              <a:t>болест (ПБ) је дегенеративно </a:t>
            </a:r>
            <a:r>
              <a:rPr lang="x-none" smtClean="0"/>
              <a:t>обољење</a:t>
            </a:r>
            <a:r>
              <a:rPr lang="sr-Cyrl-CS" dirty="0" smtClean="0"/>
              <a:t> </a:t>
            </a:r>
            <a:r>
              <a:rPr lang="x-none" smtClean="0"/>
              <a:t>ЦНС </a:t>
            </a:r>
            <a:r>
              <a:rPr lang="x-none"/>
              <a:t>од кога болује свака стота особа старија од 60 година</a:t>
            </a:r>
            <a:r>
              <a:rPr lang="x-none" smtClean="0"/>
              <a:t>.</a:t>
            </a:r>
            <a:endParaRPr lang="sr-Cyrl-CS" dirty="0" smtClean="0"/>
          </a:p>
          <a:p>
            <a:pPr algn="just"/>
            <a:r>
              <a:rPr lang="en-US" dirty="0" smtClean="0"/>
              <a:t>E</a:t>
            </a:r>
            <a:r>
              <a:rPr lang="x-none" smtClean="0"/>
              <a:t>нглеск</a:t>
            </a:r>
            <a:r>
              <a:rPr lang="en-US" dirty="0" err="1" smtClean="0"/>
              <a:t>i</a:t>
            </a:r>
            <a:r>
              <a:rPr lang="x-none" smtClean="0"/>
              <a:t> лекар</a:t>
            </a:r>
            <a:r>
              <a:rPr lang="sr-Cyrl-CS" dirty="0" smtClean="0"/>
              <a:t> </a:t>
            </a:r>
            <a:r>
              <a:rPr lang="x-none" smtClean="0"/>
              <a:t> Паркинсон  </a:t>
            </a:r>
            <a:r>
              <a:rPr lang="x-none"/>
              <a:t>је 1817. године </a:t>
            </a:r>
            <a:r>
              <a:rPr lang="x-none" smtClean="0"/>
              <a:t>описао </a:t>
            </a:r>
            <a:r>
              <a:rPr lang="x-none"/>
              <a:t>основне карактеристике ове болести. </a:t>
            </a:r>
            <a:endParaRPr lang="en-US" dirty="0" smtClean="0"/>
          </a:p>
          <a:p>
            <a:pPr algn="just"/>
            <a:r>
              <a:rPr lang="x-none" smtClean="0"/>
              <a:t>Први </a:t>
            </a:r>
            <a:r>
              <a:rPr lang="x-none"/>
              <a:t>опис на нашим просторима дао је лекар и књижевник Лаза К. Лазаревић 1887. године, </a:t>
            </a:r>
            <a:r>
              <a:rPr lang="sr-Cyrl-CS" dirty="0" smtClean="0"/>
              <a:t>пре</a:t>
            </a:r>
            <a:r>
              <a:rPr lang="x-none" smtClean="0"/>
              <a:t> чувен</a:t>
            </a:r>
            <a:r>
              <a:rPr lang="sr-Cyrl-CS" dirty="0" smtClean="0"/>
              <a:t>ог</a:t>
            </a:r>
            <a:r>
              <a:rPr lang="x-none" smtClean="0"/>
              <a:t> неуролог</a:t>
            </a:r>
            <a:r>
              <a:rPr lang="sr-Cyrl-CS" dirty="0" smtClean="0"/>
              <a:t>а</a:t>
            </a:r>
            <a:r>
              <a:rPr lang="x-none" smtClean="0"/>
              <a:t> </a:t>
            </a:r>
            <a:r>
              <a:rPr lang="sr-Cyrl-CS" dirty="0" smtClean="0"/>
              <a:t>Ш</a:t>
            </a:r>
            <a:r>
              <a:rPr lang="x-none" smtClean="0"/>
              <a:t>ар</a:t>
            </a:r>
            <a:r>
              <a:rPr lang="sr-Cyrl-CS" dirty="0" smtClean="0"/>
              <a:t>к</a:t>
            </a:r>
            <a:r>
              <a:rPr lang="x-none" smtClean="0"/>
              <a:t>от.</a:t>
            </a:r>
            <a:endParaRPr lang="x-none"/>
          </a:p>
          <a:p>
            <a:pPr marL="0" indent="0" algn="just">
              <a:buNone/>
            </a:pPr>
            <a:endParaRPr lang="x-none"/>
          </a:p>
          <a:p>
            <a:pPr algn="just"/>
            <a:r>
              <a:rPr lang="en-US" dirty="0" smtClean="0"/>
              <a:t>    </a:t>
            </a:r>
            <a:r>
              <a:rPr lang="x-none" smtClean="0"/>
              <a:t>Дијагноза </a:t>
            </a:r>
            <a:r>
              <a:rPr lang="x-none"/>
              <a:t>ПБ је клиничка, а поставља се ако болесник има </a:t>
            </a:r>
            <a:r>
              <a:rPr lang="x-none" u="sng"/>
              <a:t>најмање два </a:t>
            </a:r>
            <a:r>
              <a:rPr lang="x-none"/>
              <a:t>од четири кардинална знака ове болести (акинеза/брадикинеза, тремор, ригор, нарушеност постуралних механизама), као и добар одговор на терапију леводопом. Патолошки супстрат је прогресивна дегенерација и </a:t>
            </a:r>
            <a:r>
              <a:rPr lang="x-none">
                <a:solidFill>
                  <a:srgbClr val="FFFF00"/>
                </a:solidFill>
              </a:rPr>
              <a:t>губитак неурона у </a:t>
            </a:r>
            <a:r>
              <a:rPr lang="x-none" smtClean="0">
                <a:solidFill>
                  <a:srgbClr val="FFFF00"/>
                </a:solidFill>
              </a:rPr>
              <a:t> </a:t>
            </a:r>
            <a:r>
              <a:rPr lang="sr-Latn-CS" dirty="0" smtClean="0">
                <a:solidFill>
                  <a:srgbClr val="FFFF00"/>
                </a:solidFill>
              </a:rPr>
              <a:t>subs </a:t>
            </a:r>
            <a:r>
              <a:rPr lang="sr-Latn-CS" dirty="0" smtClean="0">
                <a:solidFill>
                  <a:srgbClr val="FFFF00"/>
                </a:solidFill>
              </a:rPr>
              <a:t>nigr</a:t>
            </a:r>
            <a:r>
              <a:rPr lang="sr-Cyrl-CS" dirty="0" smtClean="0">
                <a:solidFill>
                  <a:srgbClr val="FFFF00"/>
                </a:solidFill>
              </a:rPr>
              <a:t>а</a:t>
            </a:r>
            <a:r>
              <a:rPr lang="en-US" dirty="0" smtClean="0">
                <a:solidFill>
                  <a:srgbClr val="FFFF00"/>
                </a:solidFill>
              </a:rPr>
              <a:t> </a:t>
            </a:r>
            <a:r>
              <a:rPr lang="x-none" smtClean="0">
                <a:solidFill>
                  <a:srgbClr val="FFFF00"/>
                </a:solidFill>
              </a:rPr>
              <a:t>и </a:t>
            </a:r>
            <a:r>
              <a:rPr lang="x-none">
                <a:solidFill>
                  <a:srgbClr val="FFFF00"/>
                </a:solidFill>
              </a:rPr>
              <a:t>присуство </a:t>
            </a:r>
            <a:r>
              <a:rPr lang="sr-Latn-CS" dirty="0" smtClean="0">
                <a:solidFill>
                  <a:srgbClr val="FFFF00"/>
                </a:solidFill>
              </a:rPr>
              <a:t>L</a:t>
            </a:r>
            <a:r>
              <a:rPr lang="x-none" smtClean="0">
                <a:solidFill>
                  <a:srgbClr val="FFFF00"/>
                </a:solidFill>
              </a:rPr>
              <a:t>еwy</a:t>
            </a:r>
            <a:r>
              <a:rPr lang="sr-Latn-CS" dirty="0" smtClean="0">
                <a:solidFill>
                  <a:srgbClr val="FFFF00"/>
                </a:solidFill>
              </a:rPr>
              <a:t>-</a:t>
            </a:r>
            <a:r>
              <a:rPr lang="x-none" smtClean="0">
                <a:solidFill>
                  <a:srgbClr val="FFFF00"/>
                </a:solidFill>
              </a:rPr>
              <a:t>евих </a:t>
            </a:r>
            <a:r>
              <a:rPr lang="x-none">
                <a:solidFill>
                  <a:srgbClr val="FFFF00"/>
                </a:solidFill>
              </a:rPr>
              <a:t>тела</a:t>
            </a:r>
            <a:r>
              <a:rPr lang="x-none"/>
              <a:t>, са последичном лезијом нигростријатних пројекција и </a:t>
            </a:r>
            <a:r>
              <a:rPr lang="x-none">
                <a:solidFill>
                  <a:srgbClr val="FFFF00"/>
                </a:solidFill>
              </a:rPr>
              <a:t>недостатком допамина </a:t>
            </a:r>
            <a:r>
              <a:rPr lang="x-none"/>
              <a:t>у нивоу стријатума</a:t>
            </a:r>
            <a:r>
              <a:rPr lang="x-none" smtClean="0"/>
              <a:t>.</a:t>
            </a:r>
          </a:p>
          <a:p>
            <a:pPr marL="0" indent="0" algn="just">
              <a:buNone/>
            </a:pPr>
            <a:endParaRPr lang="x-none" smtClean="0"/>
          </a:p>
          <a:p>
            <a:pPr algn="just"/>
            <a:r>
              <a:rPr lang="x-none" smtClean="0"/>
              <a:t> </a:t>
            </a:r>
            <a:endParaRPr lang="sr-Latn-C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00034" y="142852"/>
            <a:ext cx="8229600" cy="1143008"/>
          </a:xfrm>
        </p:spPr>
        <p:txBody>
          <a:bodyPr>
            <a:normAutofit fontScale="90000"/>
          </a:bodyPr>
          <a:lstStyle/>
          <a:p>
            <a:pPr lvl="0" algn="ctr"/>
            <a:r>
              <a:rPr lang="sr-Cyrl-CS" sz="4000" b="1" dirty="0" smtClean="0">
                <a:latin typeface="Times New Roman" pitchFamily="18" charset="0"/>
                <a:cs typeface="Times New Roman" pitchFamily="18" charset="0"/>
              </a:rPr>
              <a:t>ИСТОРИЈАТ</a:t>
            </a:r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4000" b="1" dirty="0" smtClean="0">
                <a:latin typeface="Times New Roman" pitchFamily="18" charset="0"/>
                <a:cs typeface="Times New Roman" pitchFamily="18" charset="0"/>
              </a:rPr>
              <a:t>ПБ</a:t>
            </a:r>
            <a:r>
              <a:rPr lang="x-none" sz="4000">
                <a:latin typeface="Times New Roman" pitchFamily="18" charset="0"/>
                <a:cs typeface="Times New Roman" pitchFamily="18" charset="0"/>
              </a:rPr>
              <a:t/>
            </a:r>
            <a:br>
              <a:rPr lang="x-none" sz="4000">
                <a:latin typeface="Times New Roman" pitchFamily="18" charset="0"/>
                <a:cs typeface="Times New Roman" pitchFamily="18" charset="0"/>
              </a:rPr>
            </a:br>
            <a:endParaRPr lang="sr-Latn-CS" sz="4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07/7/12/main" val="400994460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07/7/12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Дефиниција</a:t>
            </a:r>
            <a:r>
              <a:rPr lang="sr-Latn-C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паркинсонизма</a:t>
            </a:r>
            <a:endParaRPr lang="sr-Latn-C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34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sr-Cyrl-CS" dirty="0" smtClean="0"/>
              <a:t>Прогресивно</a:t>
            </a:r>
            <a:r>
              <a:rPr lang="sr-Latn-CS" dirty="0" smtClean="0"/>
              <a:t> </a:t>
            </a:r>
            <a:r>
              <a:rPr lang="sr-Cyrl-CS" dirty="0" smtClean="0"/>
              <a:t>неуродегенеративно</a:t>
            </a:r>
            <a:r>
              <a:rPr lang="sr-Latn-CS" dirty="0" smtClean="0"/>
              <a:t> </a:t>
            </a:r>
            <a:r>
              <a:rPr lang="sr-Cyrl-CS" dirty="0" smtClean="0"/>
              <a:t>обољење</a:t>
            </a:r>
            <a:r>
              <a:rPr lang="sr-Latn-CS" dirty="0" smtClean="0"/>
              <a:t> </a:t>
            </a:r>
            <a:r>
              <a:rPr lang="sr-Cyrl-CS" dirty="0" smtClean="0"/>
              <a:t>ЦНС са</a:t>
            </a:r>
            <a:r>
              <a:rPr lang="sr-Latn-CS" dirty="0" smtClean="0"/>
              <a:t> </a:t>
            </a:r>
            <a:r>
              <a:rPr lang="sr-Cyrl-CS" dirty="0" smtClean="0"/>
              <a:t>функционалним</a:t>
            </a:r>
            <a:r>
              <a:rPr lang="sr-Latn-CS" dirty="0" smtClean="0"/>
              <a:t> </a:t>
            </a:r>
            <a:r>
              <a:rPr lang="sr-Cyrl-CS" dirty="0" smtClean="0"/>
              <a:t>дефицитом</a:t>
            </a:r>
            <a:r>
              <a:rPr lang="sr-Latn-CS" dirty="0" smtClean="0"/>
              <a:t> </a:t>
            </a:r>
            <a:r>
              <a:rPr lang="sr-Cyrl-CS" dirty="0" smtClean="0"/>
              <a:t>допамина</a:t>
            </a:r>
            <a:r>
              <a:rPr lang="sr-Latn-CS" dirty="0" smtClean="0"/>
              <a:t> </a:t>
            </a:r>
            <a:r>
              <a:rPr lang="sr-Cyrl-CS" dirty="0" smtClean="0"/>
              <a:t>нигростријатног</a:t>
            </a:r>
            <a:r>
              <a:rPr lang="sr-Latn-CS" dirty="0" smtClean="0"/>
              <a:t> </a:t>
            </a:r>
            <a:r>
              <a:rPr lang="sr-Cyrl-CS" dirty="0" smtClean="0"/>
              <a:t>система</a:t>
            </a:r>
            <a:r>
              <a:rPr lang="sr-Latn-CS" dirty="0" smtClean="0"/>
              <a:t> </a:t>
            </a:r>
            <a:r>
              <a:rPr lang="sr-Cyrl-CS" dirty="0" smtClean="0"/>
              <a:t>услед</a:t>
            </a:r>
            <a:r>
              <a:rPr lang="sr-Latn-CS" dirty="0" smtClean="0"/>
              <a:t> </a:t>
            </a:r>
            <a:r>
              <a:rPr lang="sr-Cyrl-CS" dirty="0" smtClean="0"/>
              <a:t>губитка</a:t>
            </a:r>
            <a:r>
              <a:rPr lang="sr-Latn-CS" dirty="0" smtClean="0"/>
              <a:t> </a:t>
            </a:r>
            <a:r>
              <a:rPr lang="sr-Cyrl-CS" dirty="0" smtClean="0"/>
              <a:t>неурона</a:t>
            </a:r>
            <a:r>
              <a:rPr lang="sr-Latn-CS" dirty="0" smtClean="0"/>
              <a:t> </a:t>
            </a:r>
            <a:r>
              <a:rPr lang="sr-Cyrl-CS" dirty="0" smtClean="0"/>
              <a:t>у</a:t>
            </a:r>
            <a:r>
              <a:rPr lang="sr-Latn-CS" dirty="0" smtClean="0"/>
              <a:t> subst nigri</a:t>
            </a:r>
            <a:endParaRPr lang="sr-Latn-CS" dirty="0"/>
          </a:p>
          <a:p>
            <a:pPr>
              <a:lnSpc>
                <a:spcPct val="90000"/>
              </a:lnSpc>
            </a:pPr>
            <a:r>
              <a:rPr lang="sr-Cyrl-CS" dirty="0" smtClean="0"/>
              <a:t>Испољава</a:t>
            </a:r>
            <a:r>
              <a:rPr lang="sr-Latn-CS" dirty="0" smtClean="0"/>
              <a:t> </a:t>
            </a:r>
            <a:r>
              <a:rPr lang="sr-Cyrl-CS" dirty="0" smtClean="0"/>
              <a:t>се</a:t>
            </a:r>
            <a:r>
              <a:rPr lang="sr-Latn-CS" dirty="0" smtClean="0"/>
              <a:t> </a:t>
            </a:r>
            <a:r>
              <a:rPr lang="sr-Cyrl-CS" dirty="0" smtClean="0"/>
              <a:t>кад</a:t>
            </a:r>
            <a:r>
              <a:rPr lang="sr-Latn-CS" dirty="0" smtClean="0"/>
              <a:t> </a:t>
            </a:r>
            <a:r>
              <a:rPr lang="sr-Cyrl-CS" u="sng" dirty="0" smtClean="0"/>
              <a:t>ниво</a:t>
            </a:r>
            <a:r>
              <a:rPr lang="sr-Latn-CS" u="sng" dirty="0" smtClean="0"/>
              <a:t> </a:t>
            </a:r>
            <a:r>
              <a:rPr lang="sr-Cyrl-CS" u="sng" dirty="0" smtClean="0"/>
              <a:t>допамина</a:t>
            </a:r>
            <a:r>
              <a:rPr lang="sr-Latn-CS" u="sng" dirty="0" smtClean="0"/>
              <a:t> </a:t>
            </a:r>
            <a:r>
              <a:rPr lang="sr-Cyrl-CS" dirty="0" smtClean="0"/>
              <a:t>у</a:t>
            </a:r>
            <a:r>
              <a:rPr lang="sr-Latn-CS" dirty="0" smtClean="0"/>
              <a:t> corpus striatum </a:t>
            </a:r>
            <a:r>
              <a:rPr lang="sr-Cyrl-CS" dirty="0" smtClean="0"/>
              <a:t>падне</a:t>
            </a:r>
            <a:r>
              <a:rPr lang="sr-Latn-CS" dirty="0" smtClean="0"/>
              <a:t> </a:t>
            </a:r>
            <a:r>
              <a:rPr lang="sr-Cyrl-CS" dirty="0" smtClean="0"/>
              <a:t>испод</a:t>
            </a:r>
            <a:r>
              <a:rPr lang="sr-Latn-CS" dirty="0" smtClean="0"/>
              <a:t> </a:t>
            </a:r>
            <a:r>
              <a:rPr lang="sr-Latn-CS" dirty="0"/>
              <a:t>80 </a:t>
            </a:r>
            <a:r>
              <a:rPr lang="en-US" dirty="0"/>
              <a:t>%</a:t>
            </a:r>
            <a:r>
              <a:rPr lang="sr-Latn-CS" dirty="0"/>
              <a:t>, </a:t>
            </a:r>
            <a:r>
              <a:rPr lang="sr-Cyrl-CS" dirty="0" smtClean="0"/>
              <a:t>што</a:t>
            </a:r>
            <a:r>
              <a:rPr lang="sr-Latn-CS" dirty="0" smtClean="0"/>
              <a:t> </a:t>
            </a:r>
            <a:r>
              <a:rPr lang="sr-Cyrl-CS" dirty="0" smtClean="0"/>
              <a:t>одговара</a:t>
            </a:r>
            <a:r>
              <a:rPr lang="sr-Latn-CS" dirty="0" smtClean="0"/>
              <a:t> </a:t>
            </a:r>
            <a:r>
              <a:rPr lang="sr-Cyrl-CS" dirty="0" smtClean="0"/>
              <a:t>губитку</a:t>
            </a:r>
            <a:r>
              <a:rPr lang="sr-Latn-CS" dirty="0" smtClean="0"/>
              <a:t> </a:t>
            </a:r>
            <a:r>
              <a:rPr lang="sr-Cyrl-CS" dirty="0" smtClean="0"/>
              <a:t>неурона</a:t>
            </a:r>
            <a:r>
              <a:rPr lang="sr-Latn-CS" dirty="0" smtClean="0"/>
              <a:t> </a:t>
            </a:r>
            <a:r>
              <a:rPr lang="sr-Cyrl-CS" dirty="0" smtClean="0"/>
              <a:t>у</a:t>
            </a:r>
            <a:r>
              <a:rPr lang="sr-Latn-CS" dirty="0" smtClean="0"/>
              <a:t> subs nigri </a:t>
            </a:r>
            <a:r>
              <a:rPr lang="sr-Latn-CS" dirty="0"/>
              <a:t>50-60</a:t>
            </a:r>
            <a:r>
              <a:rPr lang="en-US" dirty="0"/>
              <a:t>%</a:t>
            </a:r>
            <a:r>
              <a:rPr lang="sr-Latn-CS" dirty="0"/>
              <a:t>.</a:t>
            </a:r>
            <a:r>
              <a:rPr lang="en-US" dirty="0"/>
              <a:t> </a:t>
            </a:r>
            <a:r>
              <a:rPr lang="sr-Cyrl-CS" dirty="0" smtClean="0"/>
              <a:t>Неуродегенерација</a:t>
            </a:r>
            <a:r>
              <a:rPr lang="sr-Latn-CS" dirty="0" smtClean="0"/>
              <a:t> </a:t>
            </a:r>
            <a:r>
              <a:rPr lang="sr-Cyrl-CS" dirty="0" smtClean="0"/>
              <a:t>почиње</a:t>
            </a:r>
            <a:r>
              <a:rPr lang="sr-Latn-CS" dirty="0" smtClean="0"/>
              <a:t> </a:t>
            </a:r>
            <a:r>
              <a:rPr lang="sr-Latn-CS" dirty="0"/>
              <a:t>5-10 </a:t>
            </a:r>
            <a:r>
              <a:rPr lang="sr-Cyrl-CS" dirty="0" smtClean="0"/>
              <a:t>год</a:t>
            </a:r>
            <a:r>
              <a:rPr lang="sr-Latn-CS" dirty="0" smtClean="0"/>
              <a:t> </a:t>
            </a:r>
            <a:r>
              <a:rPr lang="sr-Cyrl-CS" dirty="0" smtClean="0"/>
              <a:t>пре</a:t>
            </a:r>
            <a:r>
              <a:rPr lang="sr-Latn-CS" dirty="0" smtClean="0"/>
              <a:t> </a:t>
            </a:r>
            <a:r>
              <a:rPr lang="sr-Cyrl-CS" dirty="0" smtClean="0"/>
              <a:t>испољавања</a:t>
            </a:r>
            <a:r>
              <a:rPr lang="sr-Latn-CS" dirty="0" smtClean="0"/>
              <a:t> </a:t>
            </a:r>
            <a:r>
              <a:rPr lang="sr-Cyrl-CS" dirty="0" smtClean="0"/>
              <a:t>симптоматологије</a:t>
            </a:r>
            <a:endParaRPr lang="sr-Latn-CS" dirty="0"/>
          </a:p>
        </p:txBody>
      </p:sp>
    </p:spTree>
  </p:cSld>
  <p:clrMapOvr>
    <a:masterClrMapping/>
  </p:clrMapOvr>
  <p:transition spd="slow">
    <p:split orient="vert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0034" y="214290"/>
            <a:ext cx="8229600" cy="1143000"/>
          </a:xfrm>
        </p:spPr>
        <p:txBody>
          <a:bodyPr>
            <a:noAutofit/>
          </a:bodyPr>
          <a:lstStyle/>
          <a:p>
            <a:pPr lvl="1" algn="ctr" rtl="0">
              <a:spcBef>
                <a:spcPct val="0"/>
              </a:spcBef>
            </a:pPr>
            <a:r>
              <a:rPr lang="x-none" sz="3600" b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ЕТИОЛОГИЈА ПАРКИНСОНОВЕ БОЛЕСТИ</a:t>
            </a:r>
            <a:r>
              <a:rPr lang="x-none" sz="400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x-none" sz="4000" smtClean="0">
                <a:effectLst/>
                <a:latin typeface="Times New Roman" pitchFamily="18" charset="0"/>
                <a:cs typeface="Times New Roman" pitchFamily="18" charset="0"/>
              </a:rPr>
            </a:br>
            <a:endParaRPr lang="sr-Latn-CS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857232"/>
            <a:ext cx="9144000" cy="6000768"/>
          </a:xfrm>
        </p:spPr>
        <p:txBody>
          <a:bodyPr>
            <a:normAutofit lnSpcReduction="10000"/>
          </a:bodyPr>
          <a:lstStyle/>
          <a:p>
            <a:pPr algn="just"/>
            <a:r>
              <a:rPr lang="en-US" dirty="0" smtClean="0"/>
              <a:t>           </a:t>
            </a:r>
            <a:r>
              <a:rPr lang="x-none" sz="2400" u="sng" smtClean="0"/>
              <a:t>Старење</a:t>
            </a:r>
            <a:r>
              <a:rPr lang="x-none" sz="2400" smtClean="0"/>
              <a:t> </a:t>
            </a:r>
            <a:r>
              <a:rPr lang="x-none" sz="2400"/>
              <a:t>је фактор који је најчешће повезан са повећим ризиком од </a:t>
            </a:r>
            <a:r>
              <a:rPr lang="x-none" sz="2400" smtClean="0"/>
              <a:t>ПБ </a:t>
            </a:r>
            <a:r>
              <a:rPr lang="sr-Cyrl-CS" sz="2400" dirty="0" smtClean="0"/>
              <a:t>(</a:t>
            </a:r>
            <a:r>
              <a:rPr lang="x-none" sz="2400" smtClean="0"/>
              <a:t>повећан</a:t>
            </a:r>
            <a:r>
              <a:rPr lang="sr-Cyrl-CS" sz="2400" dirty="0" smtClean="0"/>
              <a:t>а осетљивост</a:t>
            </a:r>
            <a:r>
              <a:rPr lang="x-none" sz="2400" smtClean="0"/>
              <a:t> </a:t>
            </a:r>
            <a:r>
              <a:rPr lang="x-none" sz="2400"/>
              <a:t>неурона током </a:t>
            </a:r>
            <a:r>
              <a:rPr lang="x-none" sz="2400" smtClean="0"/>
              <a:t>старења</a:t>
            </a:r>
            <a:r>
              <a:rPr lang="sr-Cyrl-CS" sz="2400" dirty="0" smtClean="0"/>
              <a:t>? м</a:t>
            </a:r>
            <a:r>
              <a:rPr lang="x-none" sz="2400" smtClean="0"/>
              <a:t>огућност </a:t>
            </a:r>
            <a:r>
              <a:rPr lang="x-none" sz="2400"/>
              <a:t>акумулације генетски условљених биолошких </a:t>
            </a:r>
            <a:r>
              <a:rPr lang="x-none" sz="2400" smtClean="0"/>
              <a:t>поремећаја</a:t>
            </a:r>
            <a:r>
              <a:rPr lang="sr-Cyrl-CS" sz="2400" dirty="0" smtClean="0"/>
              <a:t>?</a:t>
            </a:r>
            <a:r>
              <a:rPr lang="x-none" sz="2400" smtClean="0"/>
              <a:t>  дуж</a:t>
            </a:r>
            <a:r>
              <a:rPr lang="sr-Cyrl-CS" sz="2400" dirty="0" smtClean="0"/>
              <a:t>а</a:t>
            </a:r>
            <a:r>
              <a:rPr lang="x-none" sz="2400" smtClean="0"/>
              <a:t> </a:t>
            </a:r>
            <a:r>
              <a:rPr lang="x-none" sz="2400"/>
              <a:t>изложеност </a:t>
            </a:r>
            <a:r>
              <a:rPr lang="x-none" sz="2400" smtClean="0"/>
              <a:t> </a:t>
            </a:r>
            <a:r>
              <a:rPr lang="x-none" sz="2400"/>
              <a:t>токсичним факторима спољашње </a:t>
            </a:r>
            <a:r>
              <a:rPr lang="x-none" sz="2400" smtClean="0"/>
              <a:t>средине</a:t>
            </a:r>
            <a:r>
              <a:rPr lang="sr-Cyrl-CS" sz="2400" dirty="0" smtClean="0"/>
              <a:t>?)</a:t>
            </a:r>
            <a:r>
              <a:rPr lang="x-none" sz="2400"/>
              <a:t>	</a:t>
            </a:r>
            <a:endParaRPr lang="en-US" sz="2400" dirty="0" smtClean="0"/>
          </a:p>
          <a:p>
            <a:pPr algn="just"/>
            <a:r>
              <a:rPr lang="sr-Cyrl-CS" sz="2400" dirty="0" smtClean="0"/>
              <a:t>           </a:t>
            </a:r>
            <a:r>
              <a:rPr lang="x-none" sz="2400" smtClean="0"/>
              <a:t>У </a:t>
            </a:r>
            <a:r>
              <a:rPr lang="x-none" sz="2400"/>
              <a:t>10-30% случајева се ПБ јавља </a:t>
            </a:r>
            <a:r>
              <a:rPr lang="x-none" sz="2400" u="sng"/>
              <a:t>породично</a:t>
            </a:r>
            <a:r>
              <a:rPr lang="x-none" sz="2400"/>
              <a:t>. Тип наслеђивања у већини породица није познат. </a:t>
            </a:r>
            <a:r>
              <a:rPr lang="sr-Cyrl-CS" sz="2400" dirty="0" smtClean="0"/>
              <a:t>Н</a:t>
            </a:r>
            <a:r>
              <a:rPr lang="x-none" sz="2400" smtClean="0"/>
              <a:t>ађене </a:t>
            </a:r>
            <a:r>
              <a:rPr lang="x-none" sz="2400"/>
              <a:t>су промене на хромозму 17, хромозому 6, а као најзначајније </a:t>
            </a:r>
            <a:r>
              <a:rPr lang="x-none" sz="2400">
                <a:solidFill>
                  <a:srgbClr val="FFFF00"/>
                </a:solidFill>
              </a:rPr>
              <a:t>мутације су </a:t>
            </a:r>
            <a:r>
              <a:rPr lang="x-none" sz="2400" smtClean="0">
                <a:solidFill>
                  <a:srgbClr val="FFFF00"/>
                </a:solidFill>
              </a:rPr>
              <a:t> </a:t>
            </a:r>
            <a:r>
              <a:rPr lang="x-none" sz="2400">
                <a:solidFill>
                  <a:srgbClr val="FFFF00"/>
                </a:solidFill>
              </a:rPr>
              <a:t>на гену </a:t>
            </a:r>
            <a:r>
              <a:rPr lang="x-none" sz="2400" u="sng">
                <a:solidFill>
                  <a:srgbClr val="FFFF00"/>
                </a:solidFill>
              </a:rPr>
              <a:t>алфа-синуклеин</a:t>
            </a:r>
            <a:r>
              <a:rPr lang="x-none" sz="2400"/>
              <a:t>, који се налази на хромозому 4, као и ПАРК2 и ПАРК 3 ген у појединим породицама</a:t>
            </a:r>
            <a:r>
              <a:rPr lang="x-none" sz="2400" smtClean="0"/>
              <a:t>.</a:t>
            </a:r>
            <a:r>
              <a:rPr lang="x-none" sz="2400"/>
              <a:t> </a:t>
            </a:r>
          </a:p>
          <a:p>
            <a:pPr algn="just"/>
            <a:r>
              <a:rPr lang="x-none" sz="2400"/>
              <a:t>	У факторе </a:t>
            </a:r>
            <a:r>
              <a:rPr lang="x-none" sz="2400" u="sng"/>
              <a:t>спољашње средине </a:t>
            </a:r>
            <a:endParaRPr lang="en-US" sz="2400" u="sng" dirty="0" smtClean="0"/>
          </a:p>
          <a:p>
            <a:pPr algn="just"/>
            <a:r>
              <a:rPr lang="x-none" sz="2400" smtClean="0"/>
              <a:t>инфекције </a:t>
            </a:r>
            <a:r>
              <a:rPr lang="x-none" sz="2400"/>
              <a:t>(вируси, гљиве, протозое, рикеције, бактерије</a:t>
            </a:r>
            <a:r>
              <a:rPr lang="x-none" sz="2400" smtClean="0"/>
              <a:t>)</a:t>
            </a:r>
            <a:r>
              <a:rPr lang="sr-Cyrl-CS" sz="2400" dirty="0" smtClean="0"/>
              <a:t>,</a:t>
            </a:r>
            <a:r>
              <a:rPr lang="x-none" sz="2400" smtClean="0"/>
              <a:t> </a:t>
            </a:r>
            <a:endParaRPr lang="en-US" sz="2400" dirty="0" smtClean="0"/>
          </a:p>
          <a:p>
            <a:pPr algn="just"/>
            <a:r>
              <a:rPr lang="x-none" sz="2400" smtClean="0"/>
              <a:t>трауме </a:t>
            </a:r>
            <a:r>
              <a:rPr lang="x-none" sz="2400"/>
              <a:t>главе </a:t>
            </a:r>
            <a:r>
              <a:rPr lang="sr-Cyrl-CS" sz="2400" dirty="0" smtClean="0"/>
              <a:t>-</a:t>
            </a:r>
            <a:r>
              <a:rPr lang="x-none" sz="2400" smtClean="0"/>
              <a:t>већа </a:t>
            </a:r>
            <a:r>
              <a:rPr lang="x-none" sz="2400"/>
              <a:t>учесталост код оболелих од </a:t>
            </a:r>
            <a:r>
              <a:rPr lang="x-none" sz="2400" smtClean="0"/>
              <a:t>20</a:t>
            </a:r>
            <a:r>
              <a:rPr lang="sr-Cyrl-CS" sz="2400" dirty="0" smtClean="0"/>
              <a:t>-</a:t>
            </a:r>
            <a:r>
              <a:rPr lang="x-none" sz="2400" smtClean="0"/>
              <a:t>30 година</a:t>
            </a:r>
            <a:endParaRPr lang="sr-Cyrl-CS" sz="2400" dirty="0" smtClean="0"/>
          </a:p>
          <a:p>
            <a:pPr algn="just"/>
            <a:r>
              <a:rPr lang="x-none" sz="2400" smtClean="0"/>
              <a:t> токсини</a:t>
            </a:r>
            <a:r>
              <a:rPr lang="sr-Cyrl-CS" sz="2400" dirty="0" smtClean="0"/>
              <a:t>:</a:t>
            </a:r>
            <a:r>
              <a:rPr lang="en-US" sz="2400" dirty="0" smtClean="0"/>
              <a:t> </a:t>
            </a:r>
            <a:r>
              <a:rPr lang="x-none" sz="2400" smtClean="0"/>
              <a:t>угљен-моноксид</a:t>
            </a:r>
            <a:r>
              <a:rPr lang="x-none" sz="2400"/>
              <a:t>, цијаниди, блокатори допаминских рецептора, </a:t>
            </a:r>
            <a:r>
              <a:rPr lang="x-none" sz="2400" smtClean="0"/>
              <a:t> </a:t>
            </a:r>
            <a:r>
              <a:rPr lang="x-none" sz="2400"/>
              <a:t>и други </a:t>
            </a:r>
            <a:r>
              <a:rPr lang="sr-Cyrl-CS" sz="2400" dirty="0" smtClean="0"/>
              <a:t>непознати</a:t>
            </a:r>
            <a:endParaRPr lang="x-none" sz="2400"/>
          </a:p>
          <a:p>
            <a:endParaRPr lang="sr-Latn-CS" dirty="0"/>
          </a:p>
        </p:txBody>
      </p:sp>
    </p:spTree>
    <p:extLst>
      <p:ext uri="{BB962C8B-B14F-4D97-AF65-F5344CB8AC3E}">
        <p14:creationId xmlns="" xmlns:p14="http://schemas.microsoft.com/office/powerpoint/2007/7/12/main" val="302247086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07/7/12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28604"/>
            <a:ext cx="9144000" cy="1143000"/>
          </a:xfrm>
        </p:spPr>
        <p:txBody>
          <a:bodyPr>
            <a:normAutofit fontScale="90000"/>
          </a:bodyPr>
          <a:lstStyle/>
          <a:p>
            <a:pPr lvl="1" algn="ctr" rtl="0">
              <a:spcBef>
                <a:spcPct val="0"/>
              </a:spcBef>
            </a:pPr>
            <a:r>
              <a:rPr lang="x-none" sz="4000">
                <a:solidFill>
                  <a:schemeClr val="tx2"/>
                </a:solidFill>
                <a:latin typeface="+mj-lt"/>
              </a:rPr>
              <a:t>ПАТОЛОШКЕ ПРОМЕНЕ У ПАРКИНСОНОВОЈ БОЛЕСТИ</a:t>
            </a:r>
            <a:r>
              <a:rPr lang="x-none" sz="1400"/>
              <a:t/>
            </a:r>
            <a:br>
              <a:rPr lang="x-none" sz="1400"/>
            </a:br>
            <a:endParaRPr lang="sr-Latn-C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500174"/>
            <a:ext cx="9144000" cy="5357826"/>
          </a:xfrm>
        </p:spPr>
        <p:txBody>
          <a:bodyPr>
            <a:normAutofit fontScale="92500" lnSpcReduction="20000"/>
          </a:bodyPr>
          <a:lstStyle/>
          <a:p>
            <a:pPr marL="0" indent="0" algn="just">
              <a:buNone/>
            </a:pPr>
            <a:r>
              <a:rPr lang="sr-Cyrl-CS" dirty="0" smtClean="0"/>
              <a:t>          </a:t>
            </a:r>
            <a:r>
              <a:rPr lang="x-none" smtClean="0"/>
              <a:t>Допамин </a:t>
            </a:r>
            <a:r>
              <a:rPr lang="x-none"/>
              <a:t>је неуротрансмитер кога на својим завршецима ослобађају неурони сврстани у добро дефинисане </a:t>
            </a:r>
            <a:r>
              <a:rPr lang="x-none" smtClean="0"/>
              <a:t> </a:t>
            </a:r>
            <a:r>
              <a:rPr lang="x-none"/>
              <a:t>допаминергичке путеве. То су: </a:t>
            </a:r>
          </a:p>
          <a:p>
            <a:endParaRPr lang="x-none"/>
          </a:p>
          <a:p>
            <a:pPr lvl="0"/>
            <a:r>
              <a:rPr lang="x-none" i="1"/>
              <a:t>Нигростријатни пут </a:t>
            </a:r>
            <a:r>
              <a:rPr lang="x-none"/>
              <a:t>(тела неурона су у СН а завршеци аскона у </a:t>
            </a:r>
            <a:r>
              <a:rPr lang="en-US" dirty="0" smtClean="0"/>
              <a:t>k</a:t>
            </a:r>
            <a:r>
              <a:rPr lang="x-none" smtClean="0"/>
              <a:t>орпус </a:t>
            </a:r>
            <a:r>
              <a:rPr lang="x-none"/>
              <a:t>стријатум-у). Има улогу у контроли моторике.</a:t>
            </a:r>
          </a:p>
          <a:p>
            <a:pPr marL="0" indent="0">
              <a:buNone/>
            </a:pPr>
            <a:endParaRPr lang="x-none"/>
          </a:p>
          <a:p>
            <a:pPr lvl="0"/>
            <a:r>
              <a:rPr lang="x-none" i="1"/>
              <a:t>Мезо-лимбички и мезо-кортикални пут </a:t>
            </a:r>
            <a:r>
              <a:rPr lang="x-none"/>
              <a:t>(тела неуорона су у </a:t>
            </a:r>
            <a:r>
              <a:rPr lang="x-none" smtClean="0"/>
              <a:t>мезенцефалону</a:t>
            </a:r>
            <a:r>
              <a:rPr lang="sr-Cyrl-CS" dirty="0" smtClean="0"/>
              <a:t>, </a:t>
            </a:r>
            <a:r>
              <a:rPr lang="x-none" smtClean="0"/>
              <a:t>а </a:t>
            </a:r>
            <a:r>
              <a:rPr lang="x-none"/>
              <a:t>аскони се завршавају у лимбичком систему односно кори мозга). Показују повећану активност код оболелих од шизофреније.</a:t>
            </a:r>
          </a:p>
          <a:p>
            <a:pPr marL="0" indent="0">
              <a:buNone/>
            </a:pPr>
            <a:endParaRPr lang="x-none"/>
          </a:p>
          <a:p>
            <a:pPr lvl="0"/>
            <a:r>
              <a:rPr lang="x-none" i="1"/>
              <a:t>Туберо-инфундибуларни пут </a:t>
            </a:r>
            <a:r>
              <a:rPr lang="x-none"/>
              <a:t>(у хипоталумусу) тонички инхибира ослобађање пролактина из предњег режња хипофизе.</a:t>
            </a:r>
          </a:p>
          <a:p>
            <a:endParaRPr lang="sr-Latn-CS" dirty="0"/>
          </a:p>
        </p:txBody>
      </p:sp>
    </p:spTree>
    <p:extLst>
      <p:ext uri="{BB962C8B-B14F-4D97-AF65-F5344CB8AC3E}">
        <p14:creationId xmlns="" xmlns:p14="http://schemas.microsoft.com/office/powerpoint/2007/7/12/main" val="95899890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07/7/12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outs:outSpaceData xmlns:outs="http://schemas.microsoft.com/office/2009/outspace/metadata">
  <outs:relatedDates>
    <outs:relatedDate>
      <outs:type>3</outs:type>
      <outs:displayName>Last Modified</outs:displayName>
      <outs:dateTime>2009-10-08T12:44:56Z</outs:dateTime>
      <outs:isPinned>true</outs:isPinned>
    </outs:relatedDate>
    <outs:relatedDate>
      <outs:type>2</outs:type>
      <outs:displayName>Created</outs:displayName>
      <outs:dateTime>2009-10-08T09:27:15Z</outs:dateTime>
      <outs:isPinned>true</outs:isPinned>
    </outs:relatedDate>
    <outs:relatedDate>
      <outs:type>4</outs:type>
      <outs:displayName>Last Printed</outs:displayName>
      <outs:dateTime/>
      <outs:isPinned>true</outs:isPinned>
    </outs:relatedDate>
  </outs:relatedDates>
  <outs:relatedDocuments>
    <outs:relatedDocument>
      <outs:type>2</outs:type>
      <outs:displayName>Other documents in current folder</outs:displayName>
      <outs:uri/>
      <outs:isPinned>true</outs:isPinned>
    </outs:relatedDocument>
  </outs:relatedDocuments>
  <outs:relatedPeople>
    <outs:relatedPeopleItem>
      <outs:category>Author</outs:category>
      <outs:people>
        <outs:relatedPerson>
          <outs:displayName>STEFAN</outs:displayName>
          <outs:accountName/>
        </outs:relatedPerson>
      </outs:people>
      <outs:source>0</outs:source>
      <outs:isPinned>true</outs:isPinned>
    </outs:relatedPeopleItem>
    <outs:relatedPeopleItem>
      <outs:category>Last modified by</outs:category>
      <outs:people>
        <outs:relatedPerson>
          <outs:displayName>STEFAN</outs:displayName>
          <outs:accountName/>
        </outs:relatedPerson>
      </outs:people>
      <outs:source>0</outs:source>
      <outs:isPinned>true</outs:isPinned>
    </outs:relatedPeopleItem>
    <outs:relatedPeopleItem>
      <outs:category>Manager</outs:category>
      <outs:people/>
      <outs:source>0</outs:source>
      <outs:isPinned>false</outs:isPinned>
    </outs:relatedPeopleItem>
  </outs:relatedPeople>
  <propertyMetadataList xmlns="http://schemas.microsoft.com/office/2009/outspace/metadata">
    <propertyMetadata>
      <type>0</type>
      <propertyId>2228224</propertyId>
      <propertyName/>
      <isPinned>true</isPinned>
    </propertyMetadata>
    <propertyMetadata>
      <type>0</type>
      <propertyId>1114115</propertyId>
      <propertyName/>
      <isPinned>true</isPinned>
    </propertyMetadata>
    <propertyMetadata>
      <type>0</type>
      <propertyId>1114117</propertyId>
      <propertyName/>
      <isPinned>true</isPinned>
    </propertyMetadata>
    <propertyMetadata>
      <type>0</type>
      <propertyId>589825</propertyId>
      <propertyName/>
      <isPinned>false</isPinned>
    </propertyMetadata>
    <propertyMetadata>
      <type>0</type>
      <propertyId>1114116</propertyId>
      <propertyName/>
      <isPinned>false</isPinned>
    </propertyMetadata>
    <propertyMetadata>
      <type>0</type>
      <propertyId>14</propertyId>
      <propertyName/>
      <isPinned>true</isPinned>
    </propertyMetadata>
    <propertyMetadata>
      <type>0</type>
      <propertyId>8</propertyId>
      <propertyName/>
      <isPinned>true</isPinned>
    </propertyMetadata>
    <propertyMetadata>
      <type>0</type>
      <propertyId>6</propertyId>
      <propertyName/>
      <isPinned>false</isPinned>
    </propertyMetadata>
    <propertyMetadata>
      <type>0</type>
      <propertyId>1114118</propertyId>
      <propertyName/>
      <isPinned>false</isPinned>
    </propertyMetadata>
    <propertyMetadata>
      <type>0</type>
      <propertyId>1179649</propertyId>
      <propertyName/>
      <isPinned>false</isPinned>
    </propertyMetadata>
    <propertyMetadata>
      <type>0</type>
      <propertyId>655365</propertyId>
      <propertyName/>
      <isPinned>false</isPinned>
    </propertyMetadata>
    <propertyMetadata>
      <type>0</type>
      <propertyId>1</propertyId>
      <propertyName/>
      <isPinned>false</isPinned>
    </propertyMetadata>
    <propertyMetadata>
      <type>0</type>
      <propertyId>0</propertyId>
      <propertyName/>
      <isPinned>true</isPinned>
    </propertyMetadata>
    <propertyMetadata>
      <type>0</type>
      <propertyId>13</propertyId>
      <propertyName/>
      <isPinned>false</isPinned>
    </propertyMetadata>
    <propertyMetadata>
      <type>0</type>
      <propertyId>1179653</propertyId>
      <propertyName/>
      <isPinned>false</isPinned>
    </propertyMetadata>
    <propertyMetadata>
      <type>0</type>
      <propertyId>22</propertyId>
      <propertyName/>
      <isPinned>false</isPinned>
    </propertyMetadata>
  </propertyMetadataList>
  <outs:corruptMetadataWasLost/>
</outs:outSpaceData>
</file>

<file path=customXml/itemProps1.xml><?xml version="1.0" encoding="utf-8"?>
<ds:datastoreItem xmlns:ds="http://schemas.openxmlformats.org/officeDocument/2006/customXml" ds:itemID="{9CB6C4EE-E731-4818-B4F8-6262F1193A0E}">
  <ds:schemaRefs>
    <ds:schemaRef ds:uri="http://schemas.microsoft.com/office/2009/outspace/metadat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630</TotalTime>
  <Words>2208</Words>
  <Application>Microsoft Office PowerPoint</Application>
  <PresentationFormat>On-screen Show (4:3)</PresentationFormat>
  <Paragraphs>326</Paragraphs>
  <Slides>41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41</vt:i4>
      </vt:variant>
    </vt:vector>
  </HeadingPairs>
  <TitlesOfParts>
    <vt:vector size="42" baseType="lpstr">
      <vt:lpstr>Flow</vt:lpstr>
      <vt:lpstr>Slide 1</vt:lpstr>
      <vt:lpstr>Мишићни тонус</vt:lpstr>
      <vt:lpstr>Поремећај мишићног тонуса</vt:lpstr>
      <vt:lpstr>Повишен тонус</vt:lpstr>
      <vt:lpstr>Екстрапирамидни систем</vt:lpstr>
      <vt:lpstr>ИСТОРИЈАТ ПБ </vt:lpstr>
      <vt:lpstr>Дефиниција паркинсонизма</vt:lpstr>
      <vt:lpstr>ЕТИОЛОГИЈА ПАРКИНСОНОВЕ БОЛЕСТИ </vt:lpstr>
      <vt:lpstr>ПАТОЛОШКЕ ПРОМЕНЕ У ПАРКИНСОНОВОЈ БОЛЕСТИ </vt:lpstr>
      <vt:lpstr> ДРУГИ НЕУРОТРАНСМИТЕРСКИ ПОРЕМЕЋАЈИ У ПБ  </vt:lpstr>
      <vt:lpstr>Slide 11</vt:lpstr>
      <vt:lpstr>Врсте паркинсонизма</vt:lpstr>
      <vt:lpstr>КЛАСИФИКАЦИЈА ПАРКИНСОНОВЕ БОЛЕСТИ </vt:lpstr>
      <vt:lpstr>ДИЈАГНОЗА  ПАРКИНСОНОВЕ БОЛЕСТИ  </vt:lpstr>
      <vt:lpstr>Slide 15</vt:lpstr>
      <vt:lpstr>Клиничка слика паркинсонизма</vt:lpstr>
      <vt:lpstr>Клиничка слика паркинсонизма</vt:lpstr>
      <vt:lpstr>Клиничка слика паркинсонизма</vt:lpstr>
      <vt:lpstr>СИМПТОМИ И ЗНАЦИ ПБ </vt:lpstr>
      <vt:lpstr>Акинезија – брадикинезија – хипокинезија </vt:lpstr>
      <vt:lpstr>Тремор код ПБ</vt:lpstr>
      <vt:lpstr>Лечење паркинсонизма</vt:lpstr>
      <vt:lpstr>Freezing fenomen</vt:lpstr>
      <vt:lpstr>Радна терапија паркинсоничара</vt:lpstr>
      <vt:lpstr>Психотерапија паркинсоничара</vt:lpstr>
      <vt:lpstr>Савремена терапија паркинсоничара</vt:lpstr>
      <vt:lpstr>КИНЕЗИТЕРАПИЈА БОЛЕСНИКА СА ПБ </vt:lpstr>
      <vt:lpstr>Задаци кинезитерапије у лечењу ПБ: </vt:lpstr>
      <vt:lpstr>Кинезитерапија Паркинсонове болести </vt:lpstr>
      <vt:lpstr>Вежба за повећање и очување обима покрета у зглобовима</vt:lpstr>
      <vt:lpstr>Вежба за прелазак из седећег става са усправљањем</vt:lpstr>
      <vt:lpstr>Кинезитерапија постуралних проблема , статике и вежба за корекцију погрбљеног држања </vt:lpstr>
      <vt:lpstr>Вежба за истезање мускулатуре леђа</vt:lpstr>
      <vt:lpstr>Вежба марширања</vt:lpstr>
      <vt:lpstr>Вежбе за подизање ногу са искораком</vt:lpstr>
      <vt:lpstr>Терапија радом </vt:lpstr>
      <vt:lpstr>Кућни програм рехабилитације </vt:lpstr>
      <vt:lpstr>Савремени ставови рехабилитације</vt:lpstr>
      <vt:lpstr>ПАС ТЕСТ </vt:lpstr>
      <vt:lpstr>Испитивање когнитивног функционалног стања </vt:lpstr>
      <vt:lpstr>ХВАЛА НА ПАЖЊИ!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STEFAN</dc:creator>
  <cp:lastModifiedBy>Info</cp:lastModifiedBy>
  <cp:revision>75</cp:revision>
  <dcterms:created xsi:type="dcterms:W3CDTF">2009-10-08T09:27:15Z</dcterms:created>
  <dcterms:modified xsi:type="dcterms:W3CDTF">2014-03-29T10:40:23Z</dcterms:modified>
</cp:coreProperties>
</file>